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0" r:id="rId2"/>
  </p:sldMasterIdLst>
  <p:notesMasterIdLst>
    <p:notesMasterId r:id="rId39"/>
  </p:notesMasterIdLst>
  <p:handoutMasterIdLst>
    <p:handoutMasterId r:id="rId40"/>
  </p:handoutMasterIdLst>
  <p:sldIdLst>
    <p:sldId id="281" r:id="rId3"/>
    <p:sldId id="348" r:id="rId4"/>
    <p:sldId id="349" r:id="rId5"/>
    <p:sldId id="350" r:id="rId6"/>
    <p:sldId id="351" r:id="rId7"/>
    <p:sldId id="352" r:id="rId8"/>
    <p:sldId id="353" r:id="rId9"/>
    <p:sldId id="382" r:id="rId10"/>
    <p:sldId id="356" r:id="rId11"/>
    <p:sldId id="357" r:id="rId12"/>
    <p:sldId id="358" r:id="rId13"/>
    <p:sldId id="359" r:id="rId14"/>
    <p:sldId id="360" r:id="rId15"/>
    <p:sldId id="361" r:id="rId16"/>
    <p:sldId id="362" r:id="rId17"/>
    <p:sldId id="384" r:id="rId18"/>
    <p:sldId id="385" r:id="rId19"/>
    <p:sldId id="365" r:id="rId20"/>
    <p:sldId id="366" r:id="rId21"/>
    <p:sldId id="367" r:id="rId22"/>
    <p:sldId id="368" r:id="rId23"/>
    <p:sldId id="383" r:id="rId24"/>
    <p:sldId id="370" r:id="rId25"/>
    <p:sldId id="371" r:id="rId26"/>
    <p:sldId id="372" r:id="rId27"/>
    <p:sldId id="373" r:id="rId28"/>
    <p:sldId id="374" r:id="rId29"/>
    <p:sldId id="375" r:id="rId30"/>
    <p:sldId id="376" r:id="rId31"/>
    <p:sldId id="377" r:id="rId32"/>
    <p:sldId id="378" r:id="rId33"/>
    <p:sldId id="379" r:id="rId34"/>
    <p:sldId id="390" r:id="rId35"/>
    <p:sldId id="386" r:id="rId36"/>
    <p:sldId id="387" r:id="rId37"/>
    <p:sldId id="39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F33"/>
    <a:srgbClr val="FF8659"/>
    <a:srgbClr val="FFDD8E"/>
    <a:srgbClr val="FFE78C"/>
    <a:srgbClr val="FFED55"/>
    <a:srgbClr val="EBB6A9"/>
    <a:srgbClr val="003366"/>
    <a:srgbClr val="0085C7"/>
    <a:srgbClr val="3366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0" autoAdjust="0"/>
    <p:restoredTop sz="76970" autoAdjust="0"/>
  </p:normalViewPr>
  <p:slideViewPr>
    <p:cSldViewPr>
      <p:cViewPr>
        <p:scale>
          <a:sx n="100" d="100"/>
          <a:sy n="100" d="100"/>
        </p:scale>
        <p:origin x="-704" y="-80"/>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notesViewPr>
    <p:cSldViewPr>
      <p:cViewPr varScale="1">
        <p:scale>
          <a:sx n="108" d="100"/>
          <a:sy n="108" d="100"/>
        </p:scale>
        <p:origin x="-52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AD74DE5-19B7-46A1-8778-F489CF2CEB51}" type="datetimeFigureOut">
              <a:rPr lang="en-GB"/>
              <a:pPr>
                <a:defRPr/>
              </a:pPr>
              <a:t>20/10/2014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8E906A5-5000-4DD8-BDE2-B02F9A74D6CD}" type="slidenum">
              <a:rPr lang="en-GB"/>
              <a:pPr>
                <a:defRPr/>
              </a:pPr>
              <a:t>‹#›</a:t>
            </a:fld>
            <a:endParaRPr lang="en-GB"/>
          </a:p>
        </p:txBody>
      </p:sp>
    </p:spTree>
    <p:extLst>
      <p:ext uri="{BB962C8B-B14F-4D97-AF65-F5344CB8AC3E}">
        <p14:creationId xmlns:p14="http://schemas.microsoft.com/office/powerpoint/2010/main" val="321648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2C41E6-75F5-4875-94D9-9229FEEE3E9B}" type="datetimeFigureOut">
              <a:rPr lang="es-ES"/>
              <a:pPr>
                <a:defRPr/>
              </a:pPr>
              <a:t>20/10/2014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E0FD4E-E10F-42CD-895B-54E9747C3082}" type="slidenum">
              <a:rPr lang="es-ES"/>
              <a:pPr>
                <a:defRPr/>
              </a:pPr>
              <a:t>‹#›</a:t>
            </a:fld>
            <a:endParaRPr lang="es-ES"/>
          </a:p>
        </p:txBody>
      </p:sp>
    </p:spTree>
    <p:extLst>
      <p:ext uri="{BB962C8B-B14F-4D97-AF65-F5344CB8AC3E}">
        <p14:creationId xmlns:p14="http://schemas.microsoft.com/office/powerpoint/2010/main" val="3417550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Anger" TargetMode="External"/><Relationship Id="rId4" Type="http://schemas.openxmlformats.org/officeDocument/2006/relationships/hyperlink" Target="http://en.wikipedia.org/wiki/Disgust" TargetMode="External"/><Relationship Id="rId5" Type="http://schemas.openxmlformats.org/officeDocument/2006/relationships/hyperlink" Target="http://en.wikipedia.org/wiki/Fear" TargetMode="External"/><Relationship Id="rId6" Type="http://schemas.openxmlformats.org/officeDocument/2006/relationships/hyperlink" Target="http://en.wikipedia.org/wiki/Happiness" TargetMode="External"/><Relationship Id="rId7" Type="http://schemas.openxmlformats.org/officeDocument/2006/relationships/hyperlink" Target="http://en.wikipedia.org/wiki/Sadness" TargetMode="External"/><Relationship Id="rId8" Type="http://schemas.openxmlformats.org/officeDocument/2006/relationships/hyperlink" Target="http://en.wikipedia.org/wiki/Surprise_(emotion)"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dirty="0" smtClean="0"/>
              <a:t>We present a configurable pipeline for legacy language resource adaptation that generates entity-level domain-specific sentiment lexicons covering sentiment words that occur in the context of these entities. We explain the components of the pipeline and how it can be configured to work for different use cases, including but not only sentiment analysis. The pipeline includes also a component for generating translations, based on a Statistical Machine Translation approach and multilingual links from BabelNet. The resulting lexicons are modelled as Linked Data resources by use of established formats for Linguistic Linked Data and Linked Sentiment Expressions (lemon, Marl). </a:t>
            </a:r>
          </a:p>
          <a:p>
            <a:r>
              <a:rPr lang="en" dirty="0" smtClean="0"/>
              <a:t>In the hands-on session the attendees will be able to use some of the pipeline components for generating and exploring example lexicons from their own data (basic text corpus).</a:t>
            </a:r>
            <a:endParaRPr lang="en-GB" dirty="0" smtClean="0"/>
          </a:p>
          <a:p>
            <a:endParaRPr lang="en-GB" dirty="0" smtClean="0"/>
          </a:p>
          <a:p>
            <a:r>
              <a:rPr lang="en-US" sz="1200" dirty="0" smtClean="0"/>
              <a:t>From Legacy Language Resources to Interconnected Linguistic Linked Data Resources</a:t>
            </a:r>
            <a:endParaRPr lang="en" dirty="0"/>
          </a:p>
        </p:txBody>
      </p:sp>
      <p:sp>
        <p:nvSpPr>
          <p:cNvPr id="4" name="Espace réservé du numéro de diapositive 3"/>
          <p:cNvSpPr>
            <a:spLocks noGrp="1"/>
          </p:cNvSpPr>
          <p:nvPr>
            <p:ph type="sldNum" sz="quarter" idx="10"/>
          </p:nvPr>
        </p:nvSpPr>
        <p:spPr/>
        <p:txBody>
          <a:bodyPr/>
          <a:lstStyle/>
          <a:p>
            <a:pPr>
              <a:defRPr/>
            </a:pPr>
            <a:fld id="{EFE0FD4E-E10F-42CD-895B-54E9747C3082}" type="slidenum">
              <a:rPr lang="es-ES" smtClean="0"/>
              <a:pPr>
                <a:defRPr/>
              </a:pPr>
              <a:t>1</a:t>
            </a:fld>
            <a:endParaRPr lang="es-ES"/>
          </a:p>
        </p:txBody>
      </p:sp>
    </p:spTree>
    <p:extLst>
      <p:ext uri="{BB962C8B-B14F-4D97-AF65-F5344CB8AC3E}">
        <p14:creationId xmlns:p14="http://schemas.microsoft.com/office/powerpoint/2010/main" val="417620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Calibri" charset="0"/>
                <a:ea typeface="MS PGothic" charset="0"/>
                <a:cs typeface="Calibri" charset="0"/>
              </a:rPr>
              <a:t>Mapping: Entity mention - Sentiment word/phrase - Rating Field </a:t>
            </a:r>
          </a:p>
          <a:p>
            <a:endParaRPr lang="en-US" dirty="0"/>
          </a:p>
        </p:txBody>
      </p:sp>
      <p:sp>
        <p:nvSpPr>
          <p:cNvPr id="4" name="Slide Number Placeholder 3"/>
          <p:cNvSpPr>
            <a:spLocks noGrp="1"/>
          </p:cNvSpPr>
          <p:nvPr>
            <p:ph type="sldNum" sz="quarter" idx="10"/>
          </p:nvPr>
        </p:nvSpPr>
        <p:spPr/>
        <p:txBody>
          <a:bodyPr/>
          <a:lstStyle/>
          <a:p>
            <a:pPr>
              <a:defRPr/>
            </a:pPr>
            <a:fld id="{EFE0FD4E-E10F-42CD-895B-54E9747C3082}" type="slidenum">
              <a:rPr lang="es-ES" smtClean="0"/>
              <a:pPr>
                <a:defRPr/>
              </a:pPr>
              <a:t>22</a:t>
            </a:fld>
            <a:endParaRPr lang="es-ES"/>
          </a:p>
        </p:txBody>
      </p:sp>
    </p:spTree>
    <p:extLst>
      <p:ext uri="{BB962C8B-B14F-4D97-AF65-F5344CB8AC3E}">
        <p14:creationId xmlns:p14="http://schemas.microsoft.com/office/powerpoint/2010/main" val="266161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MS PGothic" charset="0"/>
              </a:rPr>
              <a:t>lexicons are modeled as Linked Data resources by use of established formats for Linguistic Linked Data (lemon, NIF) and for linked sentiment expressions (Marl), thereby contributing and linking to existing Language Resources in the Linguistic Linked Open Data cloud. </a:t>
            </a:r>
          </a:p>
          <a:p>
            <a:endParaRPr lang="en-US" dirty="0" smtClean="0">
              <a:latin typeface="Calibri" charset="0"/>
              <a:ea typeface="MS PGothic" charset="0"/>
            </a:endParaRPr>
          </a:p>
        </p:txBody>
      </p:sp>
      <p:sp>
        <p:nvSpPr>
          <p:cNvPr id="5017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EABBB0B6-0E50-0D46-842E-5DE695138A48}" type="slidenum">
              <a:rPr lang="es-ES" sz="1200">
                <a:solidFill>
                  <a:schemeClr val="tx1"/>
                </a:solidFill>
                <a:latin typeface="Calibri" charset="0"/>
                <a:ea typeface="ＭＳ Ｐゴシック" charset="0"/>
                <a:cs typeface="ＭＳ Ｐゴシック" charset="0"/>
              </a:rPr>
              <a:pPr eaLnBrk="1" hangingPunct="1"/>
              <a:t>24</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1143000" y="695325"/>
            <a:ext cx="4562475" cy="3421063"/>
          </a:xfrm>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2 lexicons: one for en and one for de</a:t>
            </a:r>
          </a:p>
        </p:txBody>
      </p:sp>
      <p:sp>
        <p:nvSpPr>
          <p:cNvPr id="5325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F5021A61-90B1-6F40-815D-ECE301413B2A}" type="slidenum">
              <a:rPr lang="es-ES" sz="1200">
                <a:solidFill>
                  <a:srgbClr val="000000"/>
                </a:solidFill>
              </a:rPr>
              <a:pPr eaLnBrk="1"/>
              <a:t>26</a:t>
            </a:fld>
            <a:endParaRPr lang="es-E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1143000" y="695325"/>
            <a:ext cx="4562475" cy="3421063"/>
          </a:xfrm>
        </p:spPr>
      </p:sp>
      <p:sp>
        <p:nvSpPr>
          <p:cNvPr id="552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995"/>
            <a:r>
              <a:rPr lang="en-US">
                <a:ea typeface="MS PGothic" charset="0"/>
              </a:rPr>
              <a:t>3 lexical entries: one entity, one sentiment word and one translation</a:t>
            </a:r>
          </a:p>
          <a:p>
            <a:pPr defTabSz="912995"/>
            <a:endParaRPr lang="en-US">
              <a:ea typeface="MS PGothic" charset="0"/>
            </a:endParaRPr>
          </a:p>
        </p:txBody>
      </p:sp>
      <p:sp>
        <p:nvSpPr>
          <p:cNvPr id="5529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8FC39E3B-F86A-2841-ABFE-5A14A63E2BC2}" type="slidenum">
              <a:rPr lang="es-ES" sz="1200">
                <a:solidFill>
                  <a:srgbClr val="000000"/>
                </a:solidFill>
              </a:rPr>
              <a:pPr eaLnBrk="1"/>
              <a:t>27</a:t>
            </a:fld>
            <a:endParaRPr lang="es-E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1143000" y="695325"/>
            <a:ext cx="4562475" cy="3421063"/>
          </a:xfrm>
        </p:spPr>
      </p:sp>
      <p:sp>
        <p:nvSpPr>
          <p:cNvPr id="573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Links to LOD: Dbpedia and Wordnet</a:t>
            </a:r>
          </a:p>
        </p:txBody>
      </p:sp>
      <p:sp>
        <p:nvSpPr>
          <p:cNvPr id="5734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A8C26AB2-AC59-8941-AD85-9F041D3DDC72}" type="slidenum">
              <a:rPr lang="es-ES" sz="1200">
                <a:solidFill>
                  <a:srgbClr val="000000"/>
                </a:solidFill>
              </a:rPr>
              <a:pPr eaLnBrk="1"/>
              <a:t>28</a:t>
            </a:fld>
            <a:endParaRPr lang="es-E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3000" y="695325"/>
            <a:ext cx="4562475" cy="3421063"/>
          </a:xfrm>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Links to LOD: Dbpedia and Wordnet</a:t>
            </a:r>
          </a:p>
        </p:txBody>
      </p:sp>
      <p:sp>
        <p:nvSpPr>
          <p:cNvPr id="59395"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B855115D-11BB-F242-8AB4-CEAD56F42E55}" type="slidenum">
              <a:rPr lang="es-ES" sz="1200">
                <a:solidFill>
                  <a:srgbClr val="000000"/>
                </a:solidFill>
              </a:rPr>
              <a:pPr eaLnBrk="1"/>
              <a:t>29</a:t>
            </a:fld>
            <a:endParaRPr lang="es-E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xfrm>
            <a:off x="1143000" y="695325"/>
            <a:ext cx="4562475" cy="3421063"/>
          </a:xfrm>
        </p:spPr>
      </p:sp>
      <p:sp>
        <p:nvSpPr>
          <p:cNvPr id="614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For sentiment words, besides the link to LOD we have also polarity info.</a:t>
            </a:r>
          </a:p>
        </p:txBody>
      </p:sp>
      <p:sp>
        <p:nvSpPr>
          <p:cNvPr id="6144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B439ECBF-2291-B546-A4C0-16B3F5418187}" type="slidenum">
              <a:rPr lang="es-ES" sz="1200">
                <a:solidFill>
                  <a:srgbClr val="000000"/>
                </a:solidFill>
              </a:rPr>
              <a:pPr eaLnBrk="1"/>
              <a:t>30</a:t>
            </a:fld>
            <a:endParaRPr lang="es-E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xfrm>
            <a:off x="1143000" y="695325"/>
            <a:ext cx="4562475" cy="3421063"/>
          </a:xfrm>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sentiment word is connected to the context in which it appears.</a:t>
            </a:r>
          </a:p>
        </p:txBody>
      </p:sp>
      <p:sp>
        <p:nvSpPr>
          <p:cNvPr id="6349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0EDA47F7-0BFF-5C42-B76B-D4DD0685077F}" type="slidenum">
              <a:rPr lang="es-ES" sz="1200">
                <a:solidFill>
                  <a:srgbClr val="000000"/>
                </a:solidFill>
              </a:rPr>
              <a:pPr eaLnBrk="1"/>
              <a:t>31</a:t>
            </a:fld>
            <a:endParaRPr lang="es-E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1143000" y="695325"/>
            <a:ext cx="4562475" cy="3421063"/>
          </a:xfrm>
        </p:spPr>
      </p:sp>
      <p:sp>
        <p:nvSpPr>
          <p:cNvPr id="655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translation link to the original entity in english.</a:t>
            </a:r>
          </a:p>
        </p:txBody>
      </p:sp>
      <p:sp>
        <p:nvSpPr>
          <p:cNvPr id="6553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a:fld id="{C6FD5E31-3CD0-7E4E-9B62-DB93C56051D3}" type="slidenum">
              <a:rPr lang="es-ES" sz="1200">
                <a:solidFill>
                  <a:srgbClr val="000000"/>
                </a:solidFill>
              </a:rPr>
              <a:pPr eaLnBrk="1"/>
              <a:t>32</a:t>
            </a:fld>
            <a:endParaRPr lang="es-E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In recent years, there has been a high increase in the use of commercial websites, social networks and blogs which permitted users to create a lot of content that can be reused for the sentiment analysis task. </a:t>
            </a:r>
          </a:p>
          <a:p>
            <a:endParaRPr lang="en-US">
              <a:latin typeface="Calibri" charset="0"/>
              <a:ea typeface="MS PGothic" charset="0"/>
            </a:endParaRPr>
          </a:p>
        </p:txBody>
      </p:sp>
      <p:sp>
        <p:nvSpPr>
          <p:cNvPr id="1945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9737031A-4BDF-DD4E-A90A-CF67AAD0545A}" type="slidenum">
              <a:rPr lang="es-ES" sz="1200">
                <a:solidFill>
                  <a:schemeClr val="tx1"/>
                </a:solidFill>
                <a:latin typeface="Calibri" charset="0"/>
                <a:ea typeface="ＭＳ Ｐゴシック" charset="0"/>
                <a:cs typeface="ＭＳ Ｐゴシック" charset="0"/>
              </a:rPr>
              <a:pPr eaLnBrk="1" hangingPunct="1"/>
              <a:t>3</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latin typeface="Calibri" charset="0"/>
                <a:ea typeface="MS PGothic" charset="0"/>
              </a:rPr>
              <a:t>domain </a:t>
            </a:r>
            <a:r>
              <a:rPr lang="en-US">
                <a:latin typeface="Calibri" charset="0"/>
                <a:ea typeface="MS PGothic" charset="0"/>
              </a:rPr>
              <a:t>- the broad context of the review corpus (i.e. ’hotel’ is the domain for the TripAdvisor corpus);</a:t>
            </a:r>
          </a:p>
          <a:p>
            <a:r>
              <a:rPr lang="en-US" i="1">
                <a:latin typeface="Calibri" charset="0"/>
                <a:ea typeface="MS PGothic" charset="0"/>
              </a:rPr>
              <a:t>language </a:t>
            </a:r>
            <a:r>
              <a:rPr lang="en-US">
                <a:latin typeface="Calibri" charset="0"/>
                <a:ea typeface="MS PGothic" charset="0"/>
              </a:rPr>
              <a:t>- the language of the language resource; </a:t>
            </a:r>
          </a:p>
          <a:p>
            <a:r>
              <a:rPr lang="en-US" i="1">
                <a:latin typeface="Calibri" charset="0"/>
                <a:ea typeface="MS PGothic" charset="0"/>
              </a:rPr>
              <a:t>context entities </a:t>
            </a:r>
            <a:r>
              <a:rPr lang="en-US">
                <a:latin typeface="Calibri" charset="0"/>
                <a:ea typeface="MS PGothic" charset="0"/>
              </a:rPr>
              <a:t>- relevant entities in the corpus; </a:t>
            </a:r>
          </a:p>
          <a:p>
            <a:r>
              <a:rPr lang="en-US" i="1">
                <a:latin typeface="Calibri" charset="0"/>
                <a:ea typeface="MS PGothic" charset="0"/>
              </a:rPr>
              <a:t>lemma </a:t>
            </a:r>
            <a:r>
              <a:rPr lang="en-US">
                <a:latin typeface="Calibri" charset="0"/>
                <a:ea typeface="MS PGothic" charset="0"/>
              </a:rPr>
              <a:t>- lemma annotations of the relevant entities; </a:t>
            </a:r>
          </a:p>
          <a:p>
            <a:r>
              <a:rPr lang="en-US" i="1">
                <a:latin typeface="Calibri" charset="0"/>
                <a:ea typeface="MS PGothic" charset="0"/>
              </a:rPr>
              <a:t>POS </a:t>
            </a:r>
            <a:r>
              <a:rPr lang="en-US">
                <a:latin typeface="Calibri" charset="0"/>
                <a:ea typeface="MS PGothic" charset="0"/>
              </a:rPr>
              <a:t>- part-of-speach annotations of the relevant entities; </a:t>
            </a:r>
          </a:p>
          <a:p>
            <a:r>
              <a:rPr lang="en-US" i="1">
                <a:latin typeface="Calibri" charset="0"/>
                <a:ea typeface="MS PGothic" charset="0"/>
              </a:rPr>
              <a:t>WordNet synset </a:t>
            </a:r>
            <a:r>
              <a:rPr lang="en-US">
                <a:latin typeface="Calibri" charset="0"/>
                <a:ea typeface="MS PGothic" charset="0"/>
              </a:rPr>
              <a:t>- annotations with existing synsets from Wordnet of the relevant entities; </a:t>
            </a:r>
          </a:p>
          <a:p>
            <a:r>
              <a:rPr lang="en-US" i="1">
                <a:latin typeface="Calibri" charset="0"/>
                <a:ea typeface="MS PGothic" charset="0"/>
              </a:rPr>
              <a:t>sentiment </a:t>
            </a:r>
            <a:r>
              <a:rPr lang="en-US">
                <a:latin typeface="Calibri" charset="0"/>
                <a:ea typeface="MS PGothic" charset="0"/>
              </a:rPr>
              <a:t>- positive or negative sentiment annotation both at sentence level and or at entity level; </a:t>
            </a:r>
          </a:p>
          <a:p>
            <a:r>
              <a:rPr lang="en-US" i="1">
                <a:latin typeface="Calibri" charset="0"/>
                <a:ea typeface="MS PGothic" charset="0"/>
              </a:rPr>
              <a:t>emotion </a:t>
            </a:r>
            <a:r>
              <a:rPr lang="en-US">
                <a:latin typeface="Calibri" charset="0"/>
                <a:ea typeface="MS PGothic" charset="0"/>
              </a:rPr>
              <a:t>- more fine grained polarity values both expressed as numbers or as concepts from well defined ontologies; (Ekman </a:t>
            </a:r>
            <a:r>
              <a:rPr lang="en-US" b="1">
                <a:ea typeface="MS PGothic" charset="0"/>
                <a:hlinkClick r:id="rId3" tooltip="Anger"/>
              </a:rPr>
              <a:t>anger</a:t>
            </a:r>
            <a:r>
              <a:rPr lang="en-US" b="1">
                <a:ea typeface="MS PGothic" charset="0"/>
              </a:rPr>
              <a:t>, </a:t>
            </a:r>
            <a:r>
              <a:rPr lang="en-US" b="1">
                <a:ea typeface="MS PGothic" charset="0"/>
                <a:hlinkClick r:id="rId4" tooltip="Disgust"/>
              </a:rPr>
              <a:t>disgust</a:t>
            </a:r>
            <a:r>
              <a:rPr lang="en-US" b="1">
                <a:ea typeface="MS PGothic" charset="0"/>
              </a:rPr>
              <a:t>, </a:t>
            </a:r>
            <a:r>
              <a:rPr lang="en-US" b="1">
                <a:ea typeface="MS PGothic" charset="0"/>
                <a:hlinkClick r:id="rId5" tooltip="Fear"/>
              </a:rPr>
              <a:t>fear</a:t>
            </a:r>
            <a:r>
              <a:rPr lang="en-US" b="1">
                <a:ea typeface="MS PGothic" charset="0"/>
              </a:rPr>
              <a:t>, </a:t>
            </a:r>
            <a:r>
              <a:rPr lang="en-US" b="1">
                <a:ea typeface="MS PGothic" charset="0"/>
                <a:hlinkClick r:id="rId6" tooltip="Happiness"/>
              </a:rPr>
              <a:t>happiness</a:t>
            </a:r>
            <a:r>
              <a:rPr lang="en-US" b="1">
                <a:ea typeface="MS PGothic" charset="0"/>
              </a:rPr>
              <a:t>, </a:t>
            </a:r>
            <a:r>
              <a:rPr lang="en-US" b="1">
                <a:ea typeface="MS PGothic" charset="0"/>
                <a:hlinkClick r:id="rId7" tooltip="Sadness"/>
              </a:rPr>
              <a:t>sadness</a:t>
            </a:r>
            <a:r>
              <a:rPr lang="en-US" b="1">
                <a:ea typeface="MS PGothic" charset="0"/>
              </a:rPr>
              <a:t>, and </a:t>
            </a:r>
            <a:r>
              <a:rPr lang="en-US" b="1">
                <a:ea typeface="MS PGothic" charset="0"/>
                <a:hlinkClick r:id="rId8" tooltip="Surprise (emotion)"/>
              </a:rPr>
              <a:t>surprise</a:t>
            </a:r>
            <a:r>
              <a:rPr lang="en-US" b="1">
                <a:ea typeface="MS PGothic" charset="0"/>
              </a:rPr>
              <a:t>.)</a:t>
            </a:r>
            <a:endParaRPr lang="en-US" b="1">
              <a:latin typeface="Calibri" charset="0"/>
              <a:ea typeface="MS PGothic" charset="0"/>
            </a:endParaRPr>
          </a:p>
          <a:p>
            <a:r>
              <a:rPr lang="en-US" i="1">
                <a:latin typeface="Calibri" charset="0"/>
                <a:ea typeface="MS PGothic" charset="0"/>
              </a:rPr>
              <a:t>inflections </a:t>
            </a:r>
            <a:r>
              <a:rPr lang="en-US">
                <a:latin typeface="Calibri" charset="0"/>
                <a:ea typeface="MS PGothic" charset="0"/>
              </a:rPr>
              <a:t>– morphosyntactic annotations of the relevant entities. </a:t>
            </a:r>
          </a:p>
          <a:p>
            <a:endParaRPr lang="en-US">
              <a:latin typeface="Calibri" charset="0"/>
              <a:ea typeface="MS PGothic" charset="0"/>
            </a:endParaRPr>
          </a:p>
        </p:txBody>
      </p:sp>
      <p:sp>
        <p:nvSpPr>
          <p:cNvPr id="23555"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A4742BD6-C1EC-8648-A95C-18E562E9E68F}" type="slidenum">
              <a:rPr lang="es-ES" sz="1200">
                <a:solidFill>
                  <a:schemeClr val="tx1"/>
                </a:solidFill>
                <a:latin typeface="Calibri" charset="0"/>
                <a:ea typeface="ＭＳ Ｐゴシック" charset="0"/>
                <a:cs typeface="ＭＳ Ｐゴシック" charset="0"/>
              </a:rPr>
              <a:pPr eaLnBrk="1" hangingPunct="1"/>
              <a:t>6</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The annotation [t] stands for the title of the review whereas the numbers in brackets stand for the rating of a certain aspect in the review.</a:t>
            </a:r>
          </a:p>
          <a:p>
            <a:endParaRPr lang="en-US">
              <a:latin typeface="Calibri" charset="0"/>
              <a:ea typeface="MS PGothic" charset="0"/>
            </a:endParaRPr>
          </a:p>
        </p:txBody>
      </p:sp>
      <p:sp>
        <p:nvSpPr>
          <p:cNvPr id="28675"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D58D940E-2CDA-F547-9080-501F6C3A3947}" type="slidenum">
              <a:rPr lang="es-ES" sz="1200">
                <a:solidFill>
                  <a:schemeClr val="tx1"/>
                </a:solidFill>
                <a:latin typeface="Calibri" charset="0"/>
                <a:ea typeface="ＭＳ Ｐゴシック" charset="0"/>
                <a:cs typeface="ＭＳ Ｐゴシック" charset="0"/>
              </a:rPr>
              <a:pPr eaLnBrk="1" hangingPunct="1"/>
              <a:t>9</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The annotation [t] stands for the title of the review whereas the numbers in brackets stand for the rating of a certain aspect in the review.</a:t>
            </a:r>
          </a:p>
          <a:p>
            <a:endParaRPr lang="en-US">
              <a:latin typeface="Calibri" charset="0"/>
              <a:ea typeface="MS PGothic" charset="0"/>
            </a:endParaRPr>
          </a:p>
        </p:txBody>
      </p:sp>
      <p:sp>
        <p:nvSpPr>
          <p:cNvPr id="3072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5FD94E5C-12B1-6A40-9927-00CA50782672}" type="slidenum">
              <a:rPr lang="es-ES" sz="1200">
                <a:solidFill>
                  <a:schemeClr val="tx1"/>
                </a:solidFill>
                <a:latin typeface="Calibri" charset="0"/>
                <a:ea typeface="ＭＳ Ｐゴシック" charset="0"/>
                <a:cs typeface="ＭＳ Ｐゴシック" charset="0"/>
              </a:rPr>
              <a:pPr eaLnBrk="1" hangingPunct="1"/>
              <a:t>10</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lexicons are modeled as Linked Data resources by use of established formats for Linguistic Linked Data (lemon, NIF) and for linked sentiment expressions (Marl), thereby contributing and linking to existing Language Resources in the Linguistic Linked Open Data cloud. </a:t>
            </a:r>
          </a:p>
          <a:p>
            <a:endParaRPr lang="en-US">
              <a:latin typeface="Calibri" charset="0"/>
              <a:ea typeface="MS PGothic" charset="0"/>
            </a:endParaRPr>
          </a:p>
        </p:txBody>
      </p:sp>
      <p:sp>
        <p:nvSpPr>
          <p:cNvPr id="3584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BCD83972-4DE8-594B-94E6-1F1905876828}" type="slidenum">
              <a:rPr lang="es-ES" sz="1200">
                <a:solidFill>
                  <a:schemeClr val="tx1"/>
                </a:solidFill>
                <a:latin typeface="Calibri" charset="0"/>
                <a:ea typeface="ＭＳ Ｐゴシック" charset="0"/>
                <a:cs typeface="ＭＳ Ｐゴシック" charset="0"/>
              </a:rPr>
              <a:pPr eaLnBrk="1" hangingPunct="1"/>
              <a:t>14</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The Corpus Conversion step adapts corpus resources to a common schema. We defined a schema based on the NIF and Marl formats that structures the annotations from the corpora reviews. </a:t>
            </a:r>
          </a:p>
          <a:p>
            <a:r>
              <a:rPr lang="en-US">
                <a:ea typeface="MS PGothic" charset="0"/>
              </a:rPr>
              <a:t>The NLP Interchange Format (NIF) is an RDF/OWL-based format that aims to achieve interoperability between Natural Language Processing (NLP) tools, language resources and annotations. </a:t>
            </a:r>
            <a:endParaRPr lang="en-US">
              <a:latin typeface="Calibri" charset="0"/>
              <a:ea typeface="MS PGothic" charset="0"/>
            </a:endParaRPr>
          </a:p>
        </p:txBody>
      </p:sp>
      <p:sp>
        <p:nvSpPr>
          <p:cNvPr id="3789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66E32A45-E1B5-B448-9C9A-20DDBFCCD0C1}" type="slidenum">
              <a:rPr lang="es-ES" sz="1200">
                <a:solidFill>
                  <a:schemeClr val="tx1"/>
                </a:solidFill>
                <a:latin typeface="Calibri" charset="0"/>
                <a:ea typeface="ＭＳ Ｐゴシック" charset="0"/>
                <a:cs typeface="ＭＳ Ｐゴシック" charset="0"/>
              </a:rPr>
              <a:pPr eaLnBrk="1" hangingPunct="1"/>
              <a:t>15</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DM extracts a set of entity class using a pattern-based term extraction algorithm with a generic domain model (Bordea, 2013) on each document, aggregates the lemmatized terms and computes their ranking in the corpus(Bordea et al., 2013). </a:t>
            </a:r>
          </a:p>
          <a:p>
            <a:r>
              <a:rPr lang="en-US">
                <a:ea typeface="MS PGothic" charset="0"/>
              </a:rPr>
              <a:t>The EE and EL components are based on AELA (Pereira et al., 2013) framework for Entity Linking that uses a Linked Data dataset as reference for entity mentioning identification, ex- traction and disambiguation. </a:t>
            </a:r>
          </a:p>
          <a:p>
            <a:endParaRPr lang="en-US">
              <a:ea typeface="MS PGothic" charset="0"/>
            </a:endParaRPr>
          </a:p>
          <a:p>
            <a:r>
              <a:rPr lang="en-US">
                <a:ea typeface="MS PGothic" charset="0"/>
              </a:rPr>
              <a:t>The SI identifies and disambiguates WordNet synsets that match with the extracted entity classes. It extends each candidate synset with their direct hyponym and hypernym synsets. Then we compute the occurrence of a given entity class in each of these bag of words. We choose the synset with the highest occurrence score for an entity class. </a:t>
            </a:r>
          </a:p>
          <a:p>
            <a:endParaRPr lang="en-US">
              <a:latin typeface="Calibri" charset="0"/>
              <a:ea typeface="MS PGothic" charset="0"/>
            </a:endParaRPr>
          </a:p>
        </p:txBody>
      </p:sp>
      <p:sp>
        <p:nvSpPr>
          <p:cNvPr id="430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53E6BB13-7A3D-4D4D-AD1D-C0F1B7203762}" type="slidenum">
              <a:rPr lang="es-ES" sz="1200">
                <a:solidFill>
                  <a:schemeClr val="tx1"/>
                </a:solidFill>
                <a:latin typeface="Calibri" charset="0"/>
                <a:ea typeface="ＭＳ Ｐゴシック" charset="0"/>
                <a:cs typeface="ＭＳ Ｐゴシック" charset="0"/>
              </a:rPr>
              <a:pPr eaLnBrk="1" hangingPunct="1"/>
              <a:t>19</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1143000" y="695325"/>
            <a:ext cx="4562475" cy="3421063"/>
          </a:xfrm>
          <a:ln>
            <a:solidFill>
              <a:srgbClr val="000000"/>
            </a:solidFill>
            <a:miter lim="800000"/>
            <a:headEnd/>
            <a:tailEnd/>
          </a:ln>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charset="0"/>
            </a:endParaRPr>
          </a:p>
          <a:p>
            <a:r>
              <a:rPr lang="en-US" dirty="0" smtClean="0">
                <a:ea typeface="MS PGothic" charset="0"/>
              </a:rPr>
              <a:t>The DSSA component identifies a set of sentiment words and their polarities in the context of the entities identified in the Semantic Analysis step. The clause in which a entity mention occurs is considered the span for a sentiment word/phrase in the context of that entity. The DSSA is based on earlier research on sentiment analysis for identifying adjectives or adjective phrases (Hu and Liu, 2004), adverbs (</a:t>
            </a:r>
            <a:r>
              <a:rPr lang="en-US" dirty="0" err="1" smtClean="0">
                <a:ea typeface="MS PGothic" charset="0"/>
              </a:rPr>
              <a:t>Benamara</a:t>
            </a:r>
            <a:r>
              <a:rPr lang="en-US" dirty="0" smtClean="0">
                <a:ea typeface="MS PGothic" charset="0"/>
              </a:rPr>
              <a:t> et al., 2007), two- word phrases (</a:t>
            </a:r>
            <a:r>
              <a:rPr lang="en-US" dirty="0" err="1" smtClean="0">
                <a:ea typeface="MS PGothic" charset="0"/>
              </a:rPr>
              <a:t>Turney</a:t>
            </a:r>
            <a:r>
              <a:rPr lang="en-US" dirty="0" smtClean="0">
                <a:ea typeface="MS PGothic" charset="0"/>
              </a:rPr>
              <a:t> and Littman, 2005) and verbs (Sub- </a:t>
            </a:r>
            <a:r>
              <a:rPr lang="en-US" dirty="0" err="1" smtClean="0">
                <a:ea typeface="MS PGothic" charset="0"/>
              </a:rPr>
              <a:t>rahmanian</a:t>
            </a:r>
            <a:r>
              <a:rPr lang="en-US" dirty="0" smtClean="0">
                <a:ea typeface="MS PGothic" charset="0"/>
              </a:rPr>
              <a:t> and </a:t>
            </a:r>
            <a:r>
              <a:rPr lang="en-US" dirty="0" err="1" smtClean="0">
                <a:ea typeface="MS PGothic" charset="0"/>
              </a:rPr>
              <a:t>Reforgiato</a:t>
            </a:r>
            <a:r>
              <a:rPr lang="en-US" dirty="0" smtClean="0">
                <a:ea typeface="MS PGothic" charset="0"/>
              </a:rPr>
              <a:t>, 2008). </a:t>
            </a:r>
          </a:p>
          <a:p>
            <a:endParaRPr lang="en-US" dirty="0" smtClean="0">
              <a:ea typeface="MS PGothic" charset="0"/>
            </a:endParaRPr>
          </a:p>
          <a:p>
            <a:r>
              <a:rPr lang="en-US" dirty="0" smtClean="0">
                <a:ea typeface="MS PGothic" charset="0"/>
              </a:rPr>
              <a:t>Particular attention is given to the sentiment phrases which can represent an opposite sentiment than what they represent if separated into individual words. For example, ’ridiculous bargain’ represents a positive sentiment while ’ridiculous’ could rep- resent a negative sentiment. Sentiment words/phrases in individual reviews are assigned polarity scores based on the available user ratings. In case of language resources with no ratings we use a bootstrapping process based on </a:t>
            </a:r>
            <a:r>
              <a:rPr lang="en-US" dirty="0" err="1" smtClean="0">
                <a:ea typeface="MS PGothic" charset="0"/>
              </a:rPr>
              <a:t>Sentiwordnet</a:t>
            </a:r>
            <a:r>
              <a:rPr lang="en-US" dirty="0" smtClean="0">
                <a:ea typeface="MS PGothic" charset="0"/>
              </a:rPr>
              <a:t> that will rate the domain aspects in the review. We select the most frequent scores as the final sentiment score for a sentiment word/phrase candidate based on its occurrences in all the reviews. </a:t>
            </a:r>
          </a:p>
          <a:p>
            <a:endParaRPr lang="en-US" dirty="0" smtClean="0">
              <a:ea typeface="MS PGothic" charset="0"/>
            </a:endParaRPr>
          </a:p>
          <a:p>
            <a:r>
              <a:rPr lang="en-US" dirty="0" smtClean="0">
                <a:ea typeface="MS PGothic" charset="0"/>
              </a:rPr>
              <a:t>The SSI component identifies </a:t>
            </a:r>
            <a:r>
              <a:rPr lang="en-US" dirty="0" err="1" smtClean="0">
                <a:ea typeface="MS PGothic" charset="0"/>
              </a:rPr>
              <a:t>SentiWordNet</a:t>
            </a:r>
            <a:r>
              <a:rPr lang="en-US" dirty="0" smtClean="0">
                <a:ea typeface="MS PGothic" charset="0"/>
              </a:rPr>
              <a:t> </a:t>
            </a:r>
            <a:r>
              <a:rPr lang="en-US" dirty="0" err="1" smtClean="0">
                <a:ea typeface="MS PGothic" charset="0"/>
              </a:rPr>
              <a:t>synsets</a:t>
            </a:r>
            <a:r>
              <a:rPr lang="en-US" dirty="0" smtClean="0">
                <a:ea typeface="MS PGothic" charset="0"/>
              </a:rPr>
              <a:t> for the extracted contextual sentiment words. The sentiment phrases however, are not assigned any </a:t>
            </a:r>
            <a:r>
              <a:rPr lang="en-US" dirty="0" err="1" smtClean="0">
                <a:ea typeface="MS PGothic" charset="0"/>
              </a:rPr>
              <a:t>synset</a:t>
            </a:r>
            <a:r>
              <a:rPr lang="en-US" dirty="0" smtClean="0">
                <a:ea typeface="MS PGothic" charset="0"/>
              </a:rPr>
              <a:t>. Linking the sentiment words with those of </a:t>
            </a:r>
            <a:r>
              <a:rPr lang="en-US" dirty="0" err="1" smtClean="0">
                <a:ea typeface="MS PGothic" charset="0"/>
              </a:rPr>
              <a:t>SentiWordNet</a:t>
            </a:r>
            <a:r>
              <a:rPr lang="en-US" dirty="0" smtClean="0">
                <a:ea typeface="MS PGothic" charset="0"/>
              </a:rPr>
              <a:t> further enhances their semantic information. We identify the nearest </a:t>
            </a:r>
            <a:r>
              <a:rPr lang="en-US" dirty="0" err="1" smtClean="0">
                <a:ea typeface="MS PGothic" charset="0"/>
              </a:rPr>
              <a:t>SentiWordNet</a:t>
            </a:r>
            <a:r>
              <a:rPr lang="en-US" dirty="0" smtClean="0">
                <a:ea typeface="MS PGothic" charset="0"/>
              </a:rPr>
              <a:t> sense for a sentiment candidate using Concept-Based Disambiguation (</a:t>
            </a:r>
            <a:r>
              <a:rPr lang="en-US" dirty="0" err="1" smtClean="0">
                <a:ea typeface="MS PGothic" charset="0"/>
              </a:rPr>
              <a:t>Raviv</a:t>
            </a:r>
            <a:r>
              <a:rPr lang="en-US" dirty="0" smtClean="0">
                <a:ea typeface="MS PGothic" charset="0"/>
              </a:rPr>
              <a:t> and </a:t>
            </a:r>
            <a:r>
              <a:rPr lang="en-US" dirty="0" err="1" smtClean="0">
                <a:ea typeface="MS PGothic" charset="0"/>
              </a:rPr>
              <a:t>Markovitch</a:t>
            </a:r>
            <a:r>
              <a:rPr lang="en-US" dirty="0" smtClean="0">
                <a:ea typeface="MS PGothic" charset="0"/>
              </a:rPr>
              <a:t>, 2012) which utilizes the semantic similarity measure ’Explicit Semantic Analysis’ (</a:t>
            </a:r>
            <a:r>
              <a:rPr lang="en-US" dirty="0" err="1" smtClean="0">
                <a:ea typeface="MS PGothic" charset="0"/>
              </a:rPr>
              <a:t>Gabrilovich</a:t>
            </a:r>
            <a:r>
              <a:rPr lang="en-US" dirty="0" smtClean="0">
                <a:ea typeface="MS PGothic" charset="0"/>
              </a:rPr>
              <a:t> and </a:t>
            </a:r>
            <a:r>
              <a:rPr lang="en-US" dirty="0" err="1" smtClean="0">
                <a:ea typeface="MS PGothic" charset="0"/>
              </a:rPr>
              <a:t>Markovitch</a:t>
            </a:r>
            <a:r>
              <a:rPr lang="en-US" dirty="0" smtClean="0">
                <a:ea typeface="MS PGothic" charset="0"/>
              </a:rPr>
              <a:t>, 2006) to represent senses in a high-dimensional space of natural concepts. Concepts are obtained from large knowledge resources such as Wikipedia, which also covers domain specific knowledge. We compare the semantic similarity scores obtained by computing semantic similarity of a bag of words containing domain name, entity and sentiment word with bags of words which contain members of the </a:t>
            </a:r>
            <a:r>
              <a:rPr lang="en-US" dirty="0" err="1" smtClean="0">
                <a:ea typeface="MS PGothic" charset="0"/>
              </a:rPr>
              <a:t>synset</a:t>
            </a:r>
            <a:r>
              <a:rPr lang="en-US" dirty="0" smtClean="0">
                <a:ea typeface="MS PGothic" charset="0"/>
              </a:rPr>
              <a:t> and the gloss for each </a:t>
            </a:r>
            <a:r>
              <a:rPr lang="en-US" dirty="0" err="1" smtClean="0">
                <a:ea typeface="MS PGothic" charset="0"/>
              </a:rPr>
              <a:t>synset</a:t>
            </a:r>
            <a:r>
              <a:rPr lang="en-US" dirty="0" smtClean="0">
                <a:ea typeface="MS PGothic" charset="0"/>
              </a:rPr>
              <a:t> of that </a:t>
            </a:r>
            <a:r>
              <a:rPr lang="en-US" dirty="0" err="1" smtClean="0">
                <a:ea typeface="MS PGothic" charset="0"/>
              </a:rPr>
              <a:t>SentiWordNet</a:t>
            </a:r>
            <a:r>
              <a:rPr lang="en-US" dirty="0" smtClean="0">
                <a:ea typeface="MS PGothic" charset="0"/>
              </a:rPr>
              <a:t> entry. The </a:t>
            </a:r>
            <a:r>
              <a:rPr lang="en-US" dirty="0" err="1" smtClean="0">
                <a:ea typeface="MS PGothic" charset="0"/>
              </a:rPr>
              <a:t>synset</a:t>
            </a:r>
            <a:r>
              <a:rPr lang="en-US" dirty="0" smtClean="0">
                <a:ea typeface="MS PGothic" charset="0"/>
              </a:rPr>
              <a:t> with the highest similarity score above a threshold is considered. </a:t>
            </a:r>
          </a:p>
          <a:p>
            <a:endParaRPr lang="en-US" dirty="0" smtClean="0">
              <a:latin typeface="Calibri" charset="0"/>
              <a:ea typeface="MS PGothic" charset="0"/>
            </a:endParaRPr>
          </a:p>
          <a:p>
            <a:endParaRPr lang="en-US" dirty="0">
              <a:latin typeface="Calibri" charset="0"/>
              <a:ea typeface="MS PGothic" charset="0"/>
            </a:endParaRPr>
          </a:p>
        </p:txBody>
      </p:sp>
      <p:sp>
        <p:nvSpPr>
          <p:cNvPr id="46083"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Times New Roman" charset="0"/>
                <a:ea typeface="MS PGothic" charset="0"/>
                <a:cs typeface="MS PGothic" charset="0"/>
              </a:defRPr>
            </a:lvl9pPr>
          </a:lstStyle>
          <a:p>
            <a:pPr eaLnBrk="1" hangingPunct="1"/>
            <a:fld id="{9CAC619A-324E-C541-BE17-B09D6F165133}" type="slidenum">
              <a:rPr lang="es-ES" sz="1200">
                <a:solidFill>
                  <a:schemeClr val="tx1"/>
                </a:solidFill>
                <a:latin typeface="Calibri" charset="0"/>
                <a:ea typeface="ＭＳ Ｐゴシック" charset="0"/>
                <a:cs typeface="ＭＳ Ｐゴシック" charset="0"/>
              </a:rPr>
              <a:pPr eaLnBrk="1" hangingPunct="1"/>
              <a:t>21</a:t>
            </a:fld>
            <a:endParaRPr lang="es-ES" sz="1200">
              <a:solidFill>
                <a:schemeClr val="tx1"/>
              </a:solidFill>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cxnSp>
        <p:nvCxnSpPr>
          <p:cNvPr id="4"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6"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2124"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8" name="7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092E0280-6AC4-4DC8-810B-9E8AFEFD5195}"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9"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10" name="9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sp>
        <p:nvSpPr>
          <p:cNvPr id="11" name="Rectangle 6"/>
          <p:cNvSpPr/>
          <p:nvPr userDrawn="1"/>
        </p:nvSpPr>
        <p:spPr>
          <a:xfrm>
            <a:off x="-36513" y="0"/>
            <a:ext cx="9180513"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traight Connector 10"/>
          <p:cNvCxnSpPr/>
          <p:nvPr userDrawn="1"/>
        </p:nvCxnSpPr>
        <p:spPr>
          <a:xfrm>
            <a:off x="0" y="1773238"/>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userDrawn="1"/>
        </p:nvSpPr>
        <p:spPr>
          <a:xfrm>
            <a:off x="0" y="6092825"/>
            <a:ext cx="9144000" cy="769938"/>
          </a:xfrm>
          <a:prstGeom prst="rect">
            <a:avLst/>
          </a:prstGeom>
          <a:solidFill>
            <a:schemeClr val="bg1"/>
          </a:solidFill>
        </p:spPr>
        <p:txBody>
          <a:bodyPr>
            <a:spAutoFit/>
          </a:bodyPr>
          <a:lstStyle/>
          <a:p>
            <a:pPr fontAlgn="auto">
              <a:spcBef>
                <a:spcPts val="0"/>
              </a:spcBef>
              <a:spcAft>
                <a:spcPts val="0"/>
              </a:spcAft>
              <a:defRPr/>
            </a:pPr>
            <a:endParaRPr lang="es-ES" sz="4400" dirty="0">
              <a:solidFill>
                <a:schemeClr val="bg1"/>
              </a:solidFill>
              <a:latin typeface="+mn-lt"/>
              <a:cs typeface="+mn-cs"/>
            </a:endParaRPr>
          </a:p>
        </p:txBody>
      </p:sp>
      <p:sp>
        <p:nvSpPr>
          <p:cNvPr id="2" name="Title 1"/>
          <p:cNvSpPr>
            <a:spLocks noGrp="1"/>
          </p:cNvSpPr>
          <p:nvPr>
            <p:ph type="ctrTitle"/>
          </p:nvPr>
        </p:nvSpPr>
        <p:spPr>
          <a:xfrm>
            <a:off x="685800" y="2130425"/>
            <a:ext cx="7772400" cy="1470025"/>
          </a:xfrm>
        </p:spPr>
        <p:txBody>
          <a:bodyPr/>
          <a:lstStyle>
            <a:lvl1pPr algn="ctr">
              <a:defRPr>
                <a:solidFill>
                  <a:srgbClr val="003366"/>
                </a:solidFill>
              </a:defRPr>
            </a:lvl1pPr>
          </a:lstStyle>
          <a:p>
            <a:r>
              <a:rPr lang="es-ES" dirty="0" smtClean="0"/>
              <a:t>Haga clic para modificar el estilo de título del patrón</a:t>
            </a:r>
            <a:endParaRPr lang="en-GB" dirty="0"/>
          </a:p>
        </p:txBody>
      </p:sp>
      <p:sp>
        <p:nvSpPr>
          <p:cNvPr id="3" name="Subtitle 2"/>
          <p:cNvSpPr>
            <a:spLocks noGrp="1"/>
          </p:cNvSpPr>
          <p:nvPr>
            <p:ph type="subTitle" idx="1"/>
          </p:nvPr>
        </p:nvSpPr>
        <p:spPr>
          <a:xfrm>
            <a:off x="1371600" y="3886200"/>
            <a:ext cx="6400800" cy="694928"/>
          </a:xfrm>
        </p:spPr>
        <p:txBody>
          <a:bodyPr/>
          <a:lstStyle>
            <a:lvl1pPr marL="0" indent="0" algn="ctr">
              <a:buNone/>
              <a:defRPr>
                <a:solidFill>
                  <a:srgbClr val="0085C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GB" dirty="0"/>
          </a:p>
        </p:txBody>
      </p:sp>
      <p:pic>
        <p:nvPicPr>
          <p:cNvPr id="31748" name="Picture 4" descr="Imágenes integradas 1"/>
          <p:cNvPicPr>
            <a:picLocks noChangeAspect="1" noChangeArrowheads="1"/>
          </p:cNvPicPr>
          <p:nvPr userDrawn="1"/>
        </p:nvPicPr>
        <p:blipFill>
          <a:blip r:embed="rId6" cstate="print"/>
          <a:srcRect/>
          <a:stretch>
            <a:fillRect/>
          </a:stretch>
        </p:blipFill>
        <p:spPr bwMode="auto">
          <a:xfrm>
            <a:off x="1979712" y="116632"/>
            <a:ext cx="4248472" cy="1673640"/>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GB"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721"/>
            <a:ext cx="2057400" cy="4968552"/>
          </a:xfrm>
        </p:spPr>
        <p:txBody>
          <a:bodyPr vert="eaVert"/>
          <a:lstStyle/>
          <a:p>
            <a:r>
              <a:rPr lang="es-ES" smtClean="0"/>
              <a:t>Haga clic para modificar el estilo de título del patrón</a:t>
            </a:r>
            <a:endParaRPr lang="en-GB" dirty="0"/>
          </a:p>
        </p:txBody>
      </p:sp>
      <p:sp>
        <p:nvSpPr>
          <p:cNvPr id="3" name="Vertical Text Placeholder 2"/>
          <p:cNvSpPr>
            <a:spLocks noGrp="1"/>
          </p:cNvSpPr>
          <p:nvPr>
            <p:ph type="body" orient="vert" idx="1"/>
          </p:nvPr>
        </p:nvSpPr>
        <p:spPr>
          <a:xfrm>
            <a:off x="457200" y="908721"/>
            <a:ext cx="6019800" cy="496855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cxnSp>
        <p:nvCxnSpPr>
          <p:cNvPr id="2"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3148"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6" name="5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77402963-008D-476F-8DB9-BC5DB9CD488A}"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7"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8" name="7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sp>
        <p:nvSpPr>
          <p:cNvPr id="9"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latin typeface="+mn-lt"/>
              <a:cs typeface="+mn-cs"/>
            </a:endParaRP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seño personalizado">
    <p:spTree>
      <p:nvGrpSpPr>
        <p:cNvPr id="1" name=""/>
        <p:cNvGrpSpPr/>
        <p:nvPr/>
      </p:nvGrpSpPr>
      <p:grpSpPr>
        <a:xfrm>
          <a:off x="0" y="0"/>
          <a:ext cx="0" cy="0"/>
          <a:chOff x="0" y="0"/>
          <a:chExt cx="0" cy="0"/>
        </a:xfrm>
      </p:grpSpPr>
      <p:cxnSp>
        <p:nvCxnSpPr>
          <p:cNvPr id="2"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4172"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6" name="5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31CC9070-833B-4A37-B000-4A665E4711E5}"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7"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8" name="7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sp>
        <p:nvSpPr>
          <p:cNvPr id="9"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latin typeface="+mn-lt"/>
              <a:cs typeface="+mn-cs"/>
            </a:endParaRPr>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cxnSp>
        <p:nvCxnSpPr>
          <p:cNvPr id="3"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5"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5196"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7" name="6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2486FAC7-14D9-49A6-B5B0-205AF09E58CC}"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8"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10" name="9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cxnSp>
        <p:nvCxnSpPr>
          <p:cNvPr id="11" name="Straight Connector 6"/>
          <p:cNvCxnSpPr/>
          <p:nvPr userDrawn="1"/>
        </p:nvCxnSpPr>
        <p:spPr>
          <a:xfrm>
            <a:off x="250825" y="1052513"/>
            <a:ext cx="871378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solidFill>
                <a:prstClr val="black"/>
              </a:solidFill>
              <a:latin typeface="+mn-lt"/>
              <a:cs typeface="+mn-cs"/>
            </a:endParaRPr>
          </a:p>
        </p:txBody>
      </p:sp>
      <p:sp>
        <p:nvSpPr>
          <p:cNvPr id="13" name="TextBox 11"/>
          <p:cNvSpPr txBox="1"/>
          <p:nvPr userDrawn="1"/>
        </p:nvSpPr>
        <p:spPr>
          <a:xfrm>
            <a:off x="241300" y="6021388"/>
            <a:ext cx="2736850" cy="830262"/>
          </a:xfrm>
          <a:prstGeom prst="rect">
            <a:avLst/>
          </a:prstGeom>
          <a:noFill/>
        </p:spPr>
        <p:txBody>
          <a:bodyPr>
            <a:spAutoFit/>
          </a:bodyPr>
          <a:lstStyle/>
          <a:p>
            <a:pPr fontAlgn="auto">
              <a:spcBef>
                <a:spcPts val="0"/>
              </a:spcBef>
              <a:spcAft>
                <a:spcPts val="0"/>
              </a:spcAft>
              <a:defRPr/>
            </a:pPr>
            <a:r>
              <a:rPr lang="en-US" sz="1200" b="1" dirty="0">
                <a:solidFill>
                  <a:srgbClr val="3366CC"/>
                </a:solidFill>
                <a:latin typeface="+mn-lt"/>
                <a:cs typeface="+mn-cs"/>
              </a:rPr>
              <a:t>Partner Presentation</a:t>
            </a:r>
            <a:br>
              <a:rPr lang="en-US" sz="1200" b="1" dirty="0">
                <a:solidFill>
                  <a:srgbClr val="3366CC"/>
                </a:solidFill>
                <a:latin typeface="+mn-lt"/>
                <a:cs typeface="+mn-cs"/>
              </a:rPr>
            </a:br>
            <a:r>
              <a:rPr lang="en-US" sz="1200" b="1" dirty="0">
                <a:solidFill>
                  <a:srgbClr val="3366CC"/>
                </a:solidFill>
                <a:latin typeface="+mn-lt"/>
                <a:cs typeface="+mn-cs"/>
              </a:rPr>
              <a:t>INDICATE Kick-Off Meeting</a:t>
            </a:r>
            <a:br>
              <a:rPr lang="en-US" sz="1200" b="1" dirty="0">
                <a:solidFill>
                  <a:srgbClr val="3366CC"/>
                </a:solidFill>
                <a:latin typeface="+mn-lt"/>
                <a:cs typeface="+mn-cs"/>
              </a:rPr>
            </a:br>
            <a:r>
              <a:rPr lang="en-US" sz="1200" b="1" dirty="0">
                <a:solidFill>
                  <a:srgbClr val="3366CC"/>
                </a:solidFill>
                <a:latin typeface="+mn-lt"/>
                <a:cs typeface="+mn-cs"/>
              </a:rPr>
              <a:t>3</a:t>
            </a:r>
            <a:r>
              <a:rPr lang="en-US" sz="1200" b="1" baseline="30000" dirty="0">
                <a:solidFill>
                  <a:srgbClr val="3366CC"/>
                </a:solidFill>
                <a:latin typeface="+mn-lt"/>
                <a:cs typeface="+mn-cs"/>
              </a:rPr>
              <a:t>rd</a:t>
            </a:r>
            <a:r>
              <a:rPr lang="en-US" sz="1200" b="1" dirty="0">
                <a:solidFill>
                  <a:srgbClr val="3366CC"/>
                </a:solidFill>
                <a:latin typeface="+mn-lt"/>
                <a:cs typeface="+mn-cs"/>
              </a:rPr>
              <a:t> &amp; 4</a:t>
            </a:r>
            <a:r>
              <a:rPr lang="en-US" sz="1200" b="1" baseline="30000" dirty="0">
                <a:solidFill>
                  <a:srgbClr val="3366CC"/>
                </a:solidFill>
                <a:latin typeface="+mn-lt"/>
                <a:cs typeface="+mn-cs"/>
              </a:rPr>
              <a:t>th</a:t>
            </a:r>
            <a:r>
              <a:rPr lang="en-US" sz="1200" b="1" dirty="0">
                <a:solidFill>
                  <a:srgbClr val="3366CC"/>
                </a:solidFill>
                <a:latin typeface="+mn-lt"/>
                <a:cs typeface="+mn-cs"/>
              </a:rPr>
              <a:t> October</a:t>
            </a:r>
            <a:br>
              <a:rPr lang="en-US" sz="1200" b="1" dirty="0">
                <a:solidFill>
                  <a:srgbClr val="3366CC"/>
                </a:solidFill>
                <a:latin typeface="+mn-lt"/>
                <a:cs typeface="+mn-cs"/>
              </a:rPr>
            </a:br>
            <a:r>
              <a:rPr lang="en-US" sz="1200" b="1" dirty="0">
                <a:solidFill>
                  <a:srgbClr val="3366CC"/>
                </a:solidFill>
                <a:latin typeface="+mn-lt"/>
                <a:cs typeface="+mn-cs"/>
              </a:rPr>
              <a:t>Glasgow, Scotland</a:t>
            </a:r>
            <a:endParaRPr lang="en-GB" sz="1200" b="1" dirty="0">
              <a:solidFill>
                <a:srgbClr val="3366CC"/>
              </a:solidFill>
              <a:latin typeface="+mn-lt"/>
              <a:cs typeface="+mn-cs"/>
            </a:endParaRPr>
          </a:p>
        </p:txBody>
      </p:sp>
      <p:sp>
        <p:nvSpPr>
          <p:cNvPr id="9" name="Subtitle 2"/>
          <p:cNvSpPr>
            <a:spLocks noGrp="1"/>
          </p:cNvSpPr>
          <p:nvPr>
            <p:ph type="subTitle" idx="1"/>
          </p:nvPr>
        </p:nvSpPr>
        <p:spPr>
          <a:xfrm>
            <a:off x="251520" y="1196752"/>
            <a:ext cx="8712968" cy="4680520"/>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GB" dirty="0"/>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cxnSp>
        <p:nvCxnSpPr>
          <p:cNvPr id="3"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5"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6220"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7" name="6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3A48CB5E-0F74-4D4A-B533-1688252B00A3}"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8"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10" name="9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cxnSp>
        <p:nvCxnSpPr>
          <p:cNvPr id="11" name="Straight Connector 6"/>
          <p:cNvCxnSpPr/>
          <p:nvPr userDrawn="1"/>
        </p:nvCxnSpPr>
        <p:spPr>
          <a:xfrm>
            <a:off x="250825" y="1052513"/>
            <a:ext cx="871378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latin typeface="+mn-lt"/>
              <a:cs typeface="+mn-cs"/>
            </a:endParaRPr>
          </a:p>
        </p:txBody>
      </p:sp>
      <p:sp>
        <p:nvSpPr>
          <p:cNvPr id="13" name="TextBox 11"/>
          <p:cNvSpPr txBox="1"/>
          <p:nvPr userDrawn="1"/>
        </p:nvSpPr>
        <p:spPr>
          <a:xfrm>
            <a:off x="241300" y="6021388"/>
            <a:ext cx="2736850" cy="830262"/>
          </a:xfrm>
          <a:prstGeom prst="rect">
            <a:avLst/>
          </a:prstGeom>
          <a:noFill/>
        </p:spPr>
        <p:txBody>
          <a:bodyPr>
            <a:spAutoFit/>
          </a:bodyPr>
          <a:lstStyle/>
          <a:p>
            <a:pPr fontAlgn="auto">
              <a:spcBef>
                <a:spcPts val="0"/>
              </a:spcBef>
              <a:spcAft>
                <a:spcPts val="0"/>
              </a:spcAft>
              <a:defRPr/>
            </a:pPr>
            <a:r>
              <a:rPr lang="en-US" sz="1200" b="1" dirty="0">
                <a:solidFill>
                  <a:srgbClr val="3366CC"/>
                </a:solidFill>
                <a:latin typeface="+mn-lt"/>
                <a:cs typeface="+mn-cs"/>
              </a:rPr>
              <a:t>Partner Presentation</a:t>
            </a:r>
            <a:br>
              <a:rPr lang="en-US" sz="1200" b="1" dirty="0">
                <a:solidFill>
                  <a:srgbClr val="3366CC"/>
                </a:solidFill>
                <a:latin typeface="+mn-lt"/>
                <a:cs typeface="+mn-cs"/>
              </a:rPr>
            </a:br>
            <a:r>
              <a:rPr lang="en-US" sz="1200" b="1" dirty="0">
                <a:solidFill>
                  <a:srgbClr val="3366CC"/>
                </a:solidFill>
                <a:latin typeface="+mn-lt"/>
                <a:cs typeface="+mn-cs"/>
              </a:rPr>
              <a:t>INDICATE Kick-Off Meeting</a:t>
            </a:r>
            <a:br>
              <a:rPr lang="en-US" sz="1200" b="1" dirty="0">
                <a:solidFill>
                  <a:srgbClr val="3366CC"/>
                </a:solidFill>
                <a:latin typeface="+mn-lt"/>
                <a:cs typeface="+mn-cs"/>
              </a:rPr>
            </a:br>
            <a:r>
              <a:rPr lang="en-US" sz="1200" b="1" dirty="0">
                <a:solidFill>
                  <a:srgbClr val="3366CC"/>
                </a:solidFill>
                <a:latin typeface="+mn-lt"/>
                <a:cs typeface="+mn-cs"/>
              </a:rPr>
              <a:t>3</a:t>
            </a:r>
            <a:r>
              <a:rPr lang="en-US" sz="1200" b="1" baseline="30000" dirty="0">
                <a:solidFill>
                  <a:srgbClr val="3366CC"/>
                </a:solidFill>
                <a:latin typeface="+mn-lt"/>
                <a:cs typeface="+mn-cs"/>
              </a:rPr>
              <a:t>rd</a:t>
            </a:r>
            <a:r>
              <a:rPr lang="en-US" sz="1200" b="1" dirty="0">
                <a:solidFill>
                  <a:srgbClr val="3366CC"/>
                </a:solidFill>
                <a:latin typeface="+mn-lt"/>
                <a:cs typeface="+mn-cs"/>
              </a:rPr>
              <a:t> &amp; 4</a:t>
            </a:r>
            <a:r>
              <a:rPr lang="en-US" sz="1200" b="1" baseline="30000" dirty="0">
                <a:solidFill>
                  <a:srgbClr val="3366CC"/>
                </a:solidFill>
                <a:latin typeface="+mn-lt"/>
                <a:cs typeface="+mn-cs"/>
              </a:rPr>
              <a:t>th</a:t>
            </a:r>
            <a:r>
              <a:rPr lang="en-US" sz="1200" b="1" dirty="0">
                <a:solidFill>
                  <a:srgbClr val="3366CC"/>
                </a:solidFill>
                <a:latin typeface="+mn-lt"/>
                <a:cs typeface="+mn-cs"/>
              </a:rPr>
              <a:t> October</a:t>
            </a:r>
            <a:br>
              <a:rPr lang="en-US" sz="1200" b="1" dirty="0">
                <a:solidFill>
                  <a:srgbClr val="3366CC"/>
                </a:solidFill>
                <a:latin typeface="+mn-lt"/>
                <a:cs typeface="+mn-cs"/>
              </a:rPr>
            </a:br>
            <a:r>
              <a:rPr lang="en-US" sz="1200" b="1" dirty="0">
                <a:solidFill>
                  <a:srgbClr val="3366CC"/>
                </a:solidFill>
                <a:latin typeface="+mn-lt"/>
                <a:cs typeface="+mn-cs"/>
              </a:rPr>
              <a:t>Glasgow, Scotland</a:t>
            </a:r>
            <a:endParaRPr lang="en-GB" sz="1200" b="1" dirty="0">
              <a:solidFill>
                <a:srgbClr val="3366CC"/>
              </a:solidFill>
              <a:latin typeface="+mn-lt"/>
              <a:cs typeface="+mn-cs"/>
            </a:endParaRPr>
          </a:p>
        </p:txBody>
      </p:sp>
      <p:sp>
        <p:nvSpPr>
          <p:cNvPr id="14" name="Title 1"/>
          <p:cNvSpPr txBox="1">
            <a:spLocks/>
          </p:cNvSpPr>
          <p:nvPr userDrawn="1"/>
        </p:nvSpPr>
        <p:spPr>
          <a:xfrm>
            <a:off x="2401888" y="58738"/>
            <a:ext cx="6742112" cy="706437"/>
          </a:xfrm>
          <a:prstGeom prst="rect">
            <a:avLst/>
          </a:prstGeom>
        </p:spPr>
        <p:txBody>
          <a:bodyPr anchor="ctr"/>
          <a:lstStyle/>
          <a:p>
            <a:pPr fontAlgn="auto">
              <a:spcAft>
                <a:spcPts val="0"/>
              </a:spcAft>
              <a:defRPr/>
            </a:pPr>
            <a:r>
              <a:rPr lang="es-ES" sz="3200">
                <a:solidFill>
                  <a:srgbClr val="003366"/>
                </a:solidFill>
                <a:latin typeface="+mj-lt"/>
                <a:ea typeface="+mj-ea"/>
                <a:cs typeface="+mj-cs"/>
              </a:rPr>
              <a:t>Haga clic para modificar el estilo de título del patrón</a:t>
            </a:r>
            <a:endParaRPr lang="en-GB" sz="3200" dirty="0">
              <a:solidFill>
                <a:srgbClr val="003366"/>
              </a:solidFill>
              <a:latin typeface="+mj-lt"/>
              <a:ea typeface="+mj-ea"/>
              <a:cs typeface="+mj-cs"/>
            </a:endParaRPr>
          </a:p>
        </p:txBody>
      </p:sp>
      <p:sp>
        <p:nvSpPr>
          <p:cNvPr id="9" name="Subtitle 2"/>
          <p:cNvSpPr>
            <a:spLocks noGrp="1"/>
          </p:cNvSpPr>
          <p:nvPr>
            <p:ph type="subTitle" idx="1"/>
          </p:nvPr>
        </p:nvSpPr>
        <p:spPr>
          <a:xfrm>
            <a:off x="251520" y="1196752"/>
            <a:ext cx="8712968" cy="4680520"/>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GB" dirty="0"/>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cxnSp>
        <p:nvCxnSpPr>
          <p:cNvPr id="2"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7244"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6" name="5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C4047DC5-5DFB-490E-95B3-3F4E578F7BE5}"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7"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8" name="7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sp>
        <p:nvSpPr>
          <p:cNvPr id="9"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latin typeface="+mn-lt"/>
              <a:cs typeface="+mn-cs"/>
            </a:endParaRPr>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cxnSp>
        <p:nvCxnSpPr>
          <p:cNvPr id="2"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nvGraphicFramePr>
        <p:xfrm>
          <a:off x="179388" y="69850"/>
          <a:ext cx="2133600" cy="622300"/>
        </p:xfrm>
        <a:graphic>
          <a:graphicData uri="http://schemas.openxmlformats.org/presentationml/2006/ole">
            <mc:AlternateContent xmlns:mc="http://schemas.openxmlformats.org/markup-compatibility/2006">
              <mc:Choice xmlns:v="urn:schemas-microsoft-com:vml" Requires="v">
                <p:oleObj spid="_x0000_s38268" name="Image" r:id="rId3" imgW="2133785" imgH="621846" progId="">
                  <p:embed/>
                </p:oleObj>
              </mc:Choice>
              <mc:Fallback>
                <p:oleObj name="Image" r:id="rId3" imgW="2133785" imgH="6218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850"/>
                        <a:ext cx="2133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1116013" y="6381750"/>
            <a:ext cx="935037" cy="230188"/>
          </a:xfrm>
          <a:prstGeom prst="rect">
            <a:avLst/>
          </a:prstGeom>
          <a:noFill/>
        </p:spPr>
        <p:txBody>
          <a:bodyPr>
            <a:spAutoFit/>
          </a:bodyPr>
          <a:lstStyle/>
          <a:p>
            <a:pPr fontAlgn="auto">
              <a:spcBef>
                <a:spcPts val="0"/>
              </a:spcBef>
              <a:spcAft>
                <a:spcPts val="0"/>
              </a:spcAft>
              <a:defRPr/>
            </a:pPr>
            <a:fld id="{E5191178-3416-4C2A-984B-50375F9EA87D}" type="datetime1">
              <a:rPr lang="es-ES" sz="900">
                <a:solidFill>
                  <a:srgbClr val="003366"/>
                </a:solidFill>
                <a:latin typeface="+mn-lt"/>
                <a:cs typeface="+mn-cs"/>
              </a:rPr>
              <a:pPr fontAlgn="auto">
                <a:spcBef>
                  <a:spcPts val="0"/>
                </a:spcBef>
                <a:spcAft>
                  <a:spcPts val="0"/>
                </a:spcAft>
                <a:defRPr/>
              </a:pPr>
              <a:t>20/10/2014</a:t>
            </a:fld>
            <a:endParaRPr lang="es-ES" sz="900" dirty="0">
              <a:solidFill>
                <a:srgbClr val="003366"/>
              </a:solidFill>
              <a:latin typeface="+mn-lt"/>
              <a:cs typeface="+mn-cs"/>
            </a:endParaRPr>
          </a:p>
        </p:txBody>
      </p:sp>
      <p:sp>
        <p:nvSpPr>
          <p:cNvPr id="6" name="5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19FEFAD2-9486-4298-A749-C72E47CAFA02}"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pic>
        <p:nvPicPr>
          <p:cNvPr id="7" name="Picture 7"/>
          <p:cNvPicPr>
            <a:picLocks noChangeAspect="1" noChangeArrowheads="1"/>
          </p:cNvPicPr>
          <p:nvPr/>
        </p:nvPicPr>
        <p:blipFill>
          <a:blip r:embed="rId5" cstate="print"/>
          <a:srcRect/>
          <a:stretch>
            <a:fillRect/>
          </a:stretch>
        </p:blipFill>
        <p:spPr bwMode="auto">
          <a:xfrm>
            <a:off x="55563" y="6094413"/>
            <a:ext cx="915987" cy="719137"/>
          </a:xfrm>
          <a:prstGeom prst="rect">
            <a:avLst/>
          </a:prstGeom>
          <a:noFill/>
          <a:ln w="9525">
            <a:noFill/>
            <a:miter lim="800000"/>
            <a:headEnd/>
            <a:tailEnd/>
          </a:ln>
        </p:spPr>
      </p:pic>
      <p:sp>
        <p:nvSpPr>
          <p:cNvPr id="8" name="7 CuadroTexto"/>
          <p:cNvSpPr txBox="1"/>
          <p:nvPr/>
        </p:nvSpPr>
        <p:spPr>
          <a:xfrm>
            <a:off x="3276600" y="6381750"/>
            <a:ext cx="2519363" cy="230188"/>
          </a:xfrm>
          <a:prstGeom prst="rect">
            <a:avLst/>
          </a:prstGeom>
          <a:noFill/>
        </p:spPr>
        <p:txBody>
          <a:bodyPr>
            <a:spAutoFit/>
          </a:bodyPr>
          <a:lstStyle/>
          <a:p>
            <a:pPr algn="ctr" fontAlgn="auto">
              <a:spcBef>
                <a:spcPts val="0"/>
              </a:spcBef>
              <a:spcAft>
                <a:spcPts val="0"/>
              </a:spcAft>
              <a:defRPr/>
            </a:pPr>
            <a:r>
              <a:rPr lang="es-ES" sz="900" dirty="0" err="1">
                <a:solidFill>
                  <a:srgbClr val="003366"/>
                </a:solidFill>
                <a:latin typeface="+mn-lt"/>
                <a:cs typeface="+mn-cs"/>
              </a:rPr>
              <a:t>Presenter</a:t>
            </a:r>
            <a:r>
              <a:rPr lang="es-ES" sz="900" dirty="0">
                <a:solidFill>
                  <a:srgbClr val="003366"/>
                </a:solidFill>
                <a:latin typeface="+mn-lt"/>
                <a:cs typeface="+mn-cs"/>
              </a:rPr>
              <a:t> </a:t>
            </a:r>
            <a:r>
              <a:rPr lang="es-ES" sz="900" dirty="0" err="1">
                <a:solidFill>
                  <a:srgbClr val="003366"/>
                </a:solidFill>
                <a:latin typeface="+mn-lt"/>
                <a:cs typeface="+mn-cs"/>
              </a:rPr>
              <a:t>name</a:t>
            </a:r>
            <a:endParaRPr lang="es-ES" sz="900" dirty="0">
              <a:solidFill>
                <a:srgbClr val="003366"/>
              </a:solidFill>
              <a:latin typeface="+mn-lt"/>
              <a:cs typeface="+mn-cs"/>
            </a:endParaRPr>
          </a:p>
        </p:txBody>
      </p:sp>
      <p:sp>
        <p:nvSpPr>
          <p:cNvPr id="9" name="AutoShape 2" descr="data:image/jpeg;base64,/9j/4AAQSkZJRgABAQAAAQABAAD/2wCEAAkGBhQQEBUUERQUFRIUFRYTFhcWFBcUGBYZGBUVGRUVFRYXICYeGBslHxcYHy8gIygpLCwsGR8yNTAqNSYrLSkBCQoKDgwOGQ8PGi8kHyQxNS8sLC81Mik0KS8yLy01KjQpKiwtLCosKjYsNCosLCwsLC8sNS40Mi8pLCksLCwsLP/AABEIAMoA+QMBIgACEQEDEQH/xAAcAAEAAgMBAQEAAAAAAAAAAAAABAUDBgcBAgj/xABLEAABAwIDAwcHBwoGAQUBAAABAAIDBBEFEiEGEzEiQVFhcYGRBxQXIzJTkkJSobHC0dIWJDNVcoKTssHTFUNiouPwY3ODs8PhNf/EABoBAQACAwEAAAAAAAAAAAAAAAACAwEEBQb/xAA6EQACAQICBwUHBAEDBQAAAAAAAQIDESExBBJBUWGB8BNxobHBBRQiMpHR4RVSU/EzYqKyIyRCcoL/2gAMAwEAAhEDEQA/AO4oiIAiIgCIiAIiIAiIgCIq/aGsdDSTysID44ZHtJFwC1hIuOfULKV3Yw3ZXLBFwf0t1/vI/wCE1PS3X+8j/hNXQ/TavDrkafv1Pid4RcH9Ldf7yP8AhNT0t1/vI/4TU/TavDrkPfqfE7wi4P6W6/3kf8Jqeluv95H/AAmp+m1eHXIe/U+J3hFwf0t1/vI/4TU9Ldf7yP8AhNT9Nq8OuQ9+p8TvCLg/pbxD3kf8Jq2PYLymT1FY2GrcwtlBawhoZZ/FoNuN7EdpCjPQKsIuTtgSjplOTSOqoiLQNsIiIAiIgCIiAIiIAiIgCIiAIiIAiIgCIiAKBj1aYKWeVoBdHFJIA7UEtaSAQLaaKeoGPVQipZ5HMEgZFI8sd7Lw1pJadDoeHBSh8yIyyZyP0y1fuaX4H/jT0y1fuaX4JPxrz0k0/wCqqTwZ/bT0k0/6qpPBn9td3sV/F4o5Hav+TwZ76Zav3NL8En409MtX7ml+CT8a89JNP+qqTwZ/bT0k0/6qpPBn9tOxX8Xih2r/AJPBnvplq/c0vwSfjT0y1fuaX4JPxrz0k0/6qpPBn9tPSTT/AKqpPBn9tOxX8Xih2r/k8Ge+mWr9zS/BJ+NPTLV+5pfgk/Gvl3lJp7aYXSX7GH/61rNRjoe4uNPCCTezWhoHUABYBWU9HhL5qdvHyKaukVIW1Ja3h5kzGNuqiqfmkEemjWhpDW9Nhde4PtvJTPzthp3P+S57HHL1ts4WPXxX1DtdEyHI2hps54yPaJHdoDm2H/efVVoxhvuIvAfctqMU4uDVl1uNKatNVFG8s29z59bj9B7NY22spYp225beUB8lw0e3uIKs1zjya7bwyyeaMp204LXPZlfmzuFs1+SOVYX/AHV0deZr0nTm42tu7j01Gp2kE/qERFQXBERAEREAREQBERAEREAREQBERAEREAUDHpmMpZ3Sszxtikc9nzmhpLm940U9QMfdGKSczBxi3Um8DfaLMhzBvDW11KHzIjLJnJPyuwn9WfS3715+V+E/qz6W/esXnmBe4rPi/wCRPPMC9xWfF/yLu6sf2z+r+5yNaX7o9cjL+V+E/qz6W/en5X4T+rPpb96xeeYF7is+L/kTzzAvcVnxf8iasf2z+r+41pfuj1yMv5X4T+rPpb96+Zdr8LynLhgzW0u4WvzXsb2WN1ZgdjaCsJ5hmt9O8WtvlpSTZkoBPC4Nh0anVW06MZ7JLvb+5RWryp7nfckevxGAknzcC5vYOsB2BT67HKJ0bWQ0OQj2nulLnO+oDwWPEJsOytEEdTm+W6RzRfsa0kDp4r4w2Sgz3qG1JZbhGW3J6yXCwWy3dKVnhs/H3NNRUZOmr47b5c28ORjo8RpQ8GWmc5g4tbJlJ6r8wWbE8ZpJH3ioxEwcAJHOJ63EqNUzUheTHHM1nMC4OIHWb8VMpZ8NbEd5HVPmPsgOaxg6Lm9z08OrrWZYNTxvu6wMQSadPFLO+PnnyM2zm0NJTTCZ9PIXsIdHkkAsddXX49niu74XiLKiGOaM3ZI0PHeOB6xw7l+cs9N82XxH3rrnky2gpXR+aU7pi6MGT1oaLguGYMs46Am9j0rm+0qN49os/Q6Ps2tZunZpcd/1ub2iIuGdwIiIAiIgCIiAIiIAiIgCIiAIiIAiIgCjYlQieGSJxIbKx0ZItcBzSCRfS+qkosp2d0GrnPfQpSe+qfij/AnoUpPfVPxR/gXQkWx73W/cUe7Uv2nPfQpSe+qfij/AvmTyL0bQSZ6gAAkkuisAOJPIXRFpO32P2/N4zxsZCPEM/qe5X6PV0itNQUjU0t0NGpOpKPdxZzebZOJ8xZTulc0uyszZS53ML2A4q22g8ntPSRsaZZXVLgC4AsyNHObZb9Q15iepbRs7SNo6c1kw5RFoWnnvwPafoFzzqnw6ikxCqOYm7jmkd81vV9QC7GveTd7Qjm9768TzmvVjBLOpUyX7V93s3IrdnPJtHUB0k0j46dgN3ckEkcwJBGnOe5VU+ysTpS2B0paXZWB2UuPMOAGp6Fuu1eNtIFLT6QRaG3yiOvnAPidehS8Ko2YdB5zOLzvFomHiLjieg9J5hpxKiqkortJLGXyx+/ruJtuUuyhLCOM5/bhsW9ms4r5OaekgbvpZTUvFwxpZlb1u5JNh26nh0qvwPyeedyZWOcGj2nkCzR4anoCu6KjmxCpNzdzjme48Gj/ugCtcfxtkEfmlJoxukjxxeecXH0nu4LN5x/6ad5vFvZHrYR7bXvWl8NNYJbZPrN7NhqOPbI0kT8lPLM/Lo5ziwtv0Ns0eKvPJ/sI9tRHVNe9jGE2uB6wEEOaB80g8fDqtNktj99aWcWj4tbwz9Z/0/X2cehNaALDQDQBael6Wqcexhi9rOloGjVq0veKvwxzUV1l5nqIi4h6IIiIAiIgCIiAIiIAiIgCIiAIiIAiIgCIiAIiICBjmKimgdIeI0aOlx4D/ALzArnWz2FurakmQktB3krunXh3n6L9Cl7dYxvp9008iLTtf8o93DxUyuP8Ah9AIhpPUavPO0W1HcOT3kru6PTdGkkvnn4L+sTyml1o6TpDcv8dPPi93N4dxVbU4waqcMj1iYckYHyjwuB18B1WVriEgw2kELD+czC8jhxaOGh/2jvKi7HUDWB9XN+jhBy9bukdl7DrPUqyNkmIVf+qR1z0MaP6AadfetjVi32f/AIQz4vrFmnr1Eu1f+SphHgssO/JcCfsng7TmqZ9IIdRf5Th1c4GmnObDpUHEK2XEKkWBJccsbeZrf+6k9qsNr8UaMtLBpFDo63ynDp6bfWT0KVh0Yw6l37wPOJhaNp+SONyPAnuCa7/zNfFLCK3LrFh04v8A7eLtCOM5b31guOJ5jFa2gg81gPrXC80g46jgOg/UOsrBsdsrvzvZR6pp0HzyPsj6eHSoGz2CurpyXk5Ac8juc3PC/SfvXU4YQxoa0ANaAABwAHALV0mt7vHs4v4nm+vDgb2g6N75PtqitTjhGPXjvZ9AL1EXEPUhERAEREAREQBERAEREAREQBERAEREAREQBERAFXY/inm1O+T5QFm9bjo37+5WK5/5RMTzSMhB0YM7v2ncPAfzLa0Sj21VR2bTQ9oaT7vo8prPJd76uQNjcM39Tnf7EXrHE85+Tfvue5RsVq3V9ZyNczhHGOht9Oznce0q5l/MsLA4S1JuekNI1/22Ha5YdiqZsTZauT2YmlretxGtuuxA/eXbdTGdfd8Meu88uqOFPRcr/FN7v6XixtjVtiZHRxezGAX9braX8S49o6FmwweYULpz+nn5MfSG8x+18KpsIpHV1YM+uZxkkP8Apvc9nM0doWba/E/OKnKz2I/VsA5zeziB1nTsATs/loc5cf7fgO3+fSv/AJgt39LxZ7slhAnmMkv6KLlvJ4E8QD4EnqHWsGM4i+uquSCbkMjb1X07zxP/AOK3x5woqOOlb+kkGeUj6u8i3Y3rUnye4JxqHjpbH9p39PFYlWUVLSH3R64+RKGjOUoaHHvm/TkvFm0YFhDaWFsbdTxcfnOPE/0HUFYIi87KTk3J5s9lThGnFQisEERFEmEREAREQBERAEREAREQBERAEREAREQBERAEREB8ySBoJOgAJJ6AOK5RSsNdXC/+bIXHqaNSO5ost820rt1RvtxfaMfve1/tBWsbCxCMT1LuEUZA7bZj9AA7119CXZ0Z1drwXXeed9ptVtKpaO8l8T67k/qRduMQ3tUWN9mICMAdPF1u/T91Tdpz5rRwUo9ojeSfX/MT8IVXsxSmprWF2vKMr+45te11vFfO0VSaqtfl1u8RM7jlHibnvXQUEpwpbIq779nqzkSquVOrX21Hqruzfoi1wP8ANKCWo4SS+rj+kXHfmP7oUPYrDhJOZX/o4BvCTwv8m/gXfuqRtxMGbmmZ7MLAT2kWF+uwv+8vuX80wto4SVRuenJ92UD41XdypuSzqPw/ouajCsov5aKu+MvzKy5FPUSvrqzTjK+zf9LebwaLnvXVaSlbFG1jBZrQGjuWkeTrDLvfMRo3kN7Tq4+Fh+8t9XP9o1FrqlHKJ1vY1FqnKvP5pvw/sIiLmHdCIiAIiIAiIgCIiAIiIAiIgCIiAIiIAiIgCIiAIiIDRfKTWcqKMcwdIe/kt+pyjzeowdo4OqH3PZe/8rB4qv20qN5WvA1y5WDuAv8ASSp23hyCngHCOO/1NH8h8V6KnC0KNPn9MfNnja9W9XSa274VzdvJM92O9TT1NTztbkaeu17eJYoWw9FvKxpPCMGQ9o0H0kHuU2sO5wiJvAzPzHrFy76msXmy/qaKqn5yN209dvve3wWZNuFSSzk9VeX3MQilUoU3lCOs/wDl9ioqXGsrTb/Nlyjqbew8Gj6FP27qw6pEbfYhYGAcwJFz9GUdybBUwdVZzwiY5/2R9Z8FX0jfO60X/wA2XMf2S65+hXYKrwhHz/CNX4paP/qqS8vyzpGzOH7iljb8otzu7XanwvbuVoiLzE5OcnJ7T3NKmqcFBZJWCIiiWBERAEREAREQBERAEREAREQBERAEREAREQBEXw6Vo4kDtICGL2PtFgdXxjjIwdrgP6r4OIMLXFj2OytLjZwdawPGylqvcRdSO85jT+vxEf66i/dvL/UFn24nzVrx80MaPhB+txXxsVHmrourM7wY7+qx4iN7iDx86oy92fKvUYKv/wCsfX8HhLuWivfKfkvyWm3XIbTQ+7i/C0fyleVfqsHiHPLJmPWLuP2WrBt/NesI+axg+t32ln2v5FLRx9EWY9uVn3lUU18FGO9382bdaVqukzWxavil6HmzPqqGsl5y0RjtsR9bwsfk/ps1Xm+Yxzu82aPoJWQ+rwYf+Wb6nf8AGpnk5AaJ5HEADI25NgPaJuT3KNWVqVaW928kZ0eCekaNT2KOt5v7G9IozcSiPCSM9j2n+qytqGng5p7wvPuLWw9gpxeTMiLy69WCQREQBERAEREAREQBERAFhnqMvBrndTQP6kBZkWUYausCpnxeYexSSu7XxN+pxUCbGK8+xRgftSNd9RCyY3tS6KoZTU8JnqHMMpbvBG1jAbZnPIPPzWU3BMSnlziopjA5tresbK1976tc3o57gcVtJ6sdZwXNvyv6GnKnKbsqkl3Jeer6lFLiGKHhCxvYGH+Z5USR2LO5nDs3IUrCNtKuriEsFAHRkkAmrY32SQdCy/EK4pNo89fLSPjyujjbKx2a+8abAm1hlsTbiedbHayhddnDDn6mo9DU8e2qY8behqb6HFDxM3dK0fU5YH4FiDuImPbMD9pboNob1/mjGZssO+kkzWyXNmsy21J0PEaFU2EbaVdXEJYKAOjJc0E1bG6tJB0LL8QrI6XVtdQivDPLaUy9l0W7OpN87+hrrtlKw8Ynnte0/aXx+R1X7k/Ez8S3HajbdtBPTxyMuye+Z+e27Ac0E5bcocq/EcFYVWPZK2CmyX30ckmfN7OS2mW2t78bqXv+kWT1Vjj9M9pX+i6M21ry8Psc+/I6r9yfiZ+JbBsxgE8MVVnjIc+LKwXacxs/TQ9Y49K+63barhmiifh9nzlwiHncZzZBd2obZuhHFWNZtTLBHTGenySVFS2nLN8H5MxNn5mts7QXt18VirpVecdVpY7nu58Cyh7L0alPXjKV1v4q27iVGxuzs8FTnljLWhjhclp1NrcCetRaLZmp89bI+Ihm+3hOZnDPmva62zHNofNpqaPJm85l3V82XJpfNaxzdmitZpcrS7jYE+AuqHptW7m0viVvPiXR9lUFGMFJ/C788OBoG1GzdTNVyPjiLmHLY5mjgxo5z0gqZtlgM8z4t1GXNZGGkgtGtzpqR1KRgW11XVsjljoQIZD7ZqmaDNlc7KWXNrHTnsvuo2vqDVVEFPR77zfJmd5w2MnOzMLNc3tHHm61Yq9eLirL4Fv7ljiRl7P0eSnjL43fzeGBDxLAZ3YfTwtjJe1xc8Xbp7fPe3ykw/AJ2YdPGYzvZHizbt1Hq9b3t87n5lsWze0LK6HeMa5ha50b2O9pj22zNPiPFVuB7cNqq2SmEZa1u83chdcS7t4Y/KLC1j1ngoe8VrOOqsHrP633k/0+hrKes8Y6q7rW3Zmn/kdV+5PxM/En5HVfuT8TPxLcNs9txhroQ6IyCYuuc+XIGllzaxze1w04L7212zbhsLJMm9Mj8rW58mgaSXXserm51srT9Ilq2iscurmm/Yuiq95ywzy+xpw2RrBwid8bPxLKzZyvHBkg7JQPtLb9odrfNaNlS2PebwxgNz5f0guOVY/UsuHYrWPcRLRtiblcQ7zlkl3D2W2a24v08yi9PrOOs4xt1xJL2No6dlOXXI1FmEYkOG/H/vD8azMpMUHAzd8jD9ZV3T7dNdhjq4x2yZgYs9yHB+QNz257jm50l26aMLbXCO+awEWfUuMmQtDrdRPDmUXpNZ50452y2/UmvZtFZVZ5Xz2fQrGOxYczj27kqRHWYqOMbXdoj/o4KzxTal8czKaCAz1Tmb17N4GMibwu+Qg8+gFte8L6wbagyzupqiEwVLWCQMziRr2E2zMeLX14i39bVOvJq7px+n5uXR0JJ2Vaf1/FiHHiuJDjTRnvA+2pUWNVnyqLwmYPoKg/lpUPmqGU9EZm00hjc4VDWuJHzWObr2XUqXbiP/DXV0TC5rRrG45HB2cMc0mxtYlQld2vTjj37csngXRpNZVpc7esSwhxeU+1STDsdE77QU6CqLuLHt/aA+ySqTE9rd2aaOKLe1FSGubHny5GEXdI91jZo7NbHoWwha01ZX1bX63m3TTv8zf09Ej1ERUl4REQGsbSbHOqJ21NNUOp6ljN3mADmubckNc3v6+zRYNkMfqXVM9HWZHTQBrt5GLNe11iLjgDqDwHPporLFdlGzymVtRVQPIDXbmYtBA4Xa4EeCz4Fs3FRh+7zufIc0kkjs8kh5i5x+pbPaR7PVljuwy57ijUevdYb+PI07yaYfVOpYnsqmsgEryYdw1xIEhzjeE3F9dbaXVntp+a1lFW8GtkNNMeA3ct8rndTTmPgstP5NoY25Y6itY3U5WVJaBfU2AFlfYzgcdXTup5c2RwaCQRmGUgggkHW4HMrJ1ourr3wd74WwfmQjTkqertXG+JQeT9hm85rXcaqd2T/wBKIlkY+g+AVN5M6CqdSxvjqmsgEz7w7hriQJDnG8JuL682l1v2GYcynhZDGLMjaGNvxsBxPSeda3T+TaGNuWOorWNuTlZUlgueJsBZYVaL19l7Wwvgrmeza1eF742zsRdr6BtRilHDJ7EtPVxnvj49o49oCp9m697sSo4Jv09JHVU8nWGhu7f2FtvBbzJg8MlRBOXkyU7XsZywQQ9uVxcOJK+JdnKcVorCS2bJu/aAa4WIuQeJsbceYLMa0VHVe5/XH0Zh0m5ay3+GBVbV/wD9PC/26n/4mrF5TI3ObRBjsjzXQhrsodlJD7OynQ2OtjxWxVuDRVE0E7ic1OXmPK4ZTnaA7NproF8Y7hcM+5M78u6mZMzlht3svYG/Ea8FCFRJw4L1ZKUG1Lj+DTsew6pircONRVecA1NmjcRxZTYXN2ce9b/W/on/ALDv5SouJ4FHUyQSPzZqeTesymwvb5WmoUqolZ7DnNBeCAC4Am+mgKhOprqPDltJwhquXE0nyYUFR5nTSecjzez/AFG4bf25Bbe3ze1yuHUqyvrKuCuxWWj3Z3fm7pGuYXOLdz7UdiBdupIPHu16Bg2FR0VOyGMndx3ALyCdXF2p05yV8UGDRRzzzsJc+oybzlBzeQ0tbYAaaK7t1rzk1dPLDiniV9k9WMb5fbYa5h0sWH4PJURSmUyNfUbwgNzyyWaOSPZ5WUW5rFarHXGkZhrzTVURpX5ZpJYcjHNnPrbOvrqSRcBb07YambBuS6QQb8VAYXgNDgScguPYv8nqVxjWDx1cD4Zb7t4F7GxFiCCDzG4Cyq8E8cbvHuy9WRdKTW6y8erGo7X4f53iUcFr3oakjqL+Q09xAWu09ScShJcL+ZYZK11xwne17Nb8+WO9+ldHo8AibOyoa97pGQClBLw4FgIdc2HtX5/oWPDdl6eEVLYr/nLnul5QNswcC1thyQMzrDrWY14xjbdl438BKlKTvv6Rp21c+8wCkcDqfNRfrDbfWFuuCYfVRFxqals4IGUCBsOU3NzdpN76eCi1Gx9PLRsoy5+7iLSLPGcZSctzbr6F7heyrKeZrxU1T3AGzJakyNNwRcsPFQnUjKDit7eX0x2EowkpX4Lb1c0aVmSeXDtLSYpFKG/+F7d67ToGRvivKVmaaPDtPV4pLKW6foWN3rdBzHMVvlRszT+ftrHOIna3KBmaGnkubmLSL3s4i9+YL6p9l4PPnVrS4zObkPKBYOS1twAL5rNA486t95jbl/uK+xlfn4FLgPJx2vD/AGnRQOZ1sDWg277BeYyM2P0eXi2nlc+3M0iQNv1XV/jWzEVU9khdJFPGC1ksL8jwDxbfUEdRB5+le4LsxFSufIHSSzSWD5ZX55CBwbewAb1ADm6FT2sfm22tblYs7OXy7L38bnPXYjV00mJS0pYI21Z314y+RjTxlYLgHKOYq4xzCYqbZ6VkD94wsbJvPnl8rHF1ubjw5gttw/Z2KF1Q5t3ecvMkgcQ4EkEEAW4WPDVRI9i4RRPo80pgceBeC5ozB2VrraC4vrfiVN6RFtPc1zt9iKoySfFPka5sm/zbEXNqdZKqGJ1NMdAWNYLwAcGkcdONr84XQlT4tsrDUxRRvzjcFro3sdlewtAAIdbqHgOhW7RYcb9Z5+vRa9aanaSzLqcXG6PURFSWhERAEREAREQBeFerwoDiuDUuHf4TI+cxNrBvSwh9pswJ3Vmg3Otuaytscdmp8IOI2sXO328+blFi/nvbLfrWx+TvZkQ0bPOKdjZxJIbvYwvAznKc2p4dak7W4XJNV0DmML2RTudIRazWloF3X5l1JV06rV9rxvweRoRpNU0+C81mUuyzIRijjhulFuPX5c+6MmY5cmbTNa3DmzL72MwmLE2TVlZG2Z8sz2sD+U2ONtg1jAdG8+qtMCw2WhrZIWMc6hmvNGRYiCTXPGecNPEd3WoeCsmwkzQebTT07pXSwvgDXkB1rxvaXAttbjwN1XKV76rxsrO+LW3mTjG1tZYY37/sRMExh1CMTgBLmUQ3sAcS7K17HObHc62By+JXzhGDUAoYqjEzG+aqGd0szjclwJDWO+TZttB0K0wLZV8jK2SrbkkryQWXDjFHlc1gJGhcL3000ChUk1RT0fmU9FNM9jHRRyxCN8bhYhjiXOBZYEDUcyk5Jt6rxur2dtmOPeYSatrLDG31w8B5Qnwuwdm5cHwB8LWuzF4LWvt7R1PDioFKyl/xKl/wj5zvOd1n3W6sNH35N+Nrc9upSsQ2aqBgcFNuy6djoy5jS0kWlLjre2gPSreXDJaPERNTRl1NVcmoY23q5B7M4HXz26z0JGUYxcU/3bcHln6cQ4tyTa3cu71IG3lEcQqYqFp0bDNVPt87KY4L/vE9yssCx0zYPvieWynkD78Q+Jrg4n4b96gUOyTquqqqmq38JdLu4QyV0RMUbQA45DqDxsetRKXAailgxOljjkdE9rn0zrh2YyMyvbcm+YaceglReo4KF8reOfn4GfiUnK2d/wAdcSv8m1Z5hFOyU8k0seIM5tCwiQeIaO5ZvJbTvhqphIbvqKaCqPTd7nn7a+9pNjp5YaBsLXB25ZSVNrcmMiMuzdQLXcFsUWFPjxjetjO4NEIi7TKHNluG9N8oCnUqRlGTvjL0+5CEJJxVsvU1HCpnRY0+pv6uasmoHac4Ywx69bgB+6glMmOR1d+QauSiZ2RwZSQetznKedmqh2G1Xq3NqvPn1kI0zEh7C0jW2oDrLP8AkvNFSYYGxl0sVVHNNa125y50pdrzEgadCm5wzvjbV5W6RhRllb/V4kPa51KMaaa5meHzMWGR0nK3rrGzATwzardtmIaZtOHUbAyF5c8AMcy5vlJLXa35NtegLXsabPBi4qY6aWePzQQ+ryjlGQu+URzAeK2bBcTfOxzpKeSAh1g2QtJcLA5hlJ01t3LVrO9ONty2+hfTVpyvv3epYoiLTNkIiIAiIgCIiAIiIAiIgCIiAIiIAiIgCIiAIiIAiIgCIiAIiIAiIgCIiAIiIAiIgCIiAIiID//Z"/>
          <p:cNvSpPr>
            <a:spLocks noChangeAspect="1" noChangeArrowheads="1"/>
          </p:cNvSpPr>
          <p:nvPr userDrawn="1"/>
        </p:nvSpPr>
        <p:spPr bwMode="auto">
          <a:xfrm>
            <a:off x="63500" y="-935038"/>
            <a:ext cx="2371725" cy="1924051"/>
          </a:xfrm>
          <a:prstGeom prst="rect">
            <a:avLst/>
          </a:prstGeom>
          <a:noFill/>
          <a:extLst/>
        </p:spPr>
        <p:txBody>
          <a:bodyPr/>
          <a:lstStyle/>
          <a:p>
            <a:pPr fontAlgn="auto">
              <a:spcBef>
                <a:spcPts val="0"/>
              </a:spcBef>
              <a:spcAft>
                <a:spcPts val="0"/>
              </a:spcAft>
              <a:defRPr/>
            </a:pPr>
            <a:endParaRPr lang="en-GB">
              <a:latin typeface="+mn-lt"/>
              <a:cs typeface="+mn-cs"/>
            </a:endParaRPr>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4"/>
            <a:ext cx="7772400" cy="1546475"/>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3786739"/>
            <a:ext cx="7772400" cy="1046316"/>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extLst>
      <p:ext uri="{BB962C8B-B14F-4D97-AF65-F5344CB8AC3E}">
        <p14:creationId xmlns:p14="http://schemas.microsoft.com/office/powerpoint/2010/main" val="3331666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290103" y="275000"/>
            <a:ext cx="8396699" cy="902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290053" y="1237534"/>
            <a:ext cx="8396699" cy="5330399"/>
          </a:xfrm>
          <a:prstGeom prst="rect">
            <a:avLst/>
          </a:prstGeom>
        </p:spPr>
        <p:txBody>
          <a:bodyPr lIns="91425" tIns="91425" rIns="91425" bIns="91425" anchor="t" anchorCtr="0"/>
          <a:lstStyle>
            <a:lvl1pPr>
              <a:buSzPct val="100000"/>
              <a:buFont typeface="Trebuchet MS"/>
              <a:defRPr sz="2400">
                <a:latin typeface="Trebuchet MS"/>
                <a:ea typeface="Trebuchet MS"/>
                <a:cs typeface="Trebuchet MS"/>
                <a:sym typeface="Trebuchet MS"/>
              </a:defRPr>
            </a:lvl1pPr>
            <a:lvl2pPr indent="457200">
              <a:buSzPct val="100000"/>
              <a:buFont typeface="Trebuchet MS"/>
              <a:defRPr sz="2000">
                <a:latin typeface="Trebuchet MS"/>
                <a:ea typeface="Trebuchet MS"/>
                <a:cs typeface="Trebuchet MS"/>
                <a:sym typeface="Trebuchet MS"/>
              </a:defRPr>
            </a:lvl2pPr>
            <a:lvl3pPr indent="914400">
              <a:buSzPct val="60000"/>
              <a:buFont typeface="Trebuchet MS"/>
              <a:defRPr sz="2000">
                <a:latin typeface="Trebuchet MS"/>
                <a:ea typeface="Trebuchet MS"/>
                <a:cs typeface="Trebuchet MS"/>
                <a:sym typeface="Trebuchet MS"/>
              </a:defRPr>
            </a:lvl3pPr>
            <a:lvl4pPr indent="1371600">
              <a:buFont typeface="Trebuchet MS"/>
              <a:defRPr>
                <a:latin typeface="Trebuchet MS"/>
                <a:ea typeface="Trebuchet MS"/>
                <a:cs typeface="Trebuchet MS"/>
                <a:sym typeface="Trebuchet MS"/>
              </a:defRPr>
            </a:lvl4pPr>
            <a:lvl5pPr>
              <a:buFont typeface="Trebuchet MS"/>
              <a:defRPr>
                <a:latin typeface="Trebuchet MS"/>
                <a:ea typeface="Trebuchet MS"/>
                <a:cs typeface="Trebuchet MS"/>
                <a:sym typeface="Trebuchet MS"/>
              </a:defRPr>
            </a:lvl5pPr>
            <a:lvl6pPr>
              <a:buFont typeface="Trebuchet MS"/>
              <a:defRPr>
                <a:latin typeface="Trebuchet MS"/>
                <a:ea typeface="Trebuchet MS"/>
                <a:cs typeface="Trebuchet MS"/>
                <a:sym typeface="Trebuchet MS"/>
              </a:defRPr>
            </a:lvl6pPr>
            <a:lvl7pPr>
              <a:buFont typeface="Trebuchet MS"/>
              <a:defRPr>
                <a:latin typeface="Trebuchet MS"/>
                <a:ea typeface="Trebuchet MS"/>
                <a:cs typeface="Trebuchet MS"/>
                <a:sym typeface="Trebuchet MS"/>
              </a:defRPr>
            </a:lvl7pPr>
            <a:lvl8pPr>
              <a:buFont typeface="Trebuchet MS"/>
              <a:defRPr>
                <a:latin typeface="Trebuchet MS"/>
                <a:ea typeface="Trebuchet MS"/>
                <a:cs typeface="Trebuchet MS"/>
                <a:sym typeface="Trebuchet MS"/>
              </a:defRPr>
            </a:lvl8pPr>
            <a:lvl9pPr>
              <a:buFont typeface="Trebuchet MS"/>
              <a:defRPr>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53121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GB" dirty="0"/>
          </a:p>
        </p:txBody>
      </p:sp>
      <p:sp>
        <p:nvSpPr>
          <p:cNvPr id="3" name="Content Placeholder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3" y="1600200"/>
            <a:ext cx="3994525" cy="4967573"/>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6" y="1600200"/>
            <a:ext cx="3994525" cy="4967573"/>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645846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91899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0"/>
            <a:ext cx="8229600" cy="692693"/>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extLst>
      <p:ext uri="{BB962C8B-B14F-4D97-AF65-F5344CB8AC3E}">
        <p14:creationId xmlns:p14="http://schemas.microsoft.com/office/powerpoint/2010/main" val="624640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73922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GB"/>
          </a:p>
        </p:txBody>
      </p:sp>
      <p:sp>
        <p:nvSpPr>
          <p:cNvPr id="3" name="Content Placeholder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Content Placeholder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GB"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792088"/>
          </a:xfrm>
        </p:spPr>
        <p:txBody>
          <a:bodyPr anchor="b"/>
          <a:lstStyle>
            <a:lvl1pPr algn="l">
              <a:defRPr sz="2000" b="1"/>
            </a:lvl1pPr>
          </a:lstStyle>
          <a:p>
            <a:r>
              <a:rPr lang="es-ES" smtClean="0"/>
              <a:t>Haga clic para modificar el estilo de título del patrón</a:t>
            </a:r>
            <a:endParaRPr lang="en-GB" dirty="0"/>
          </a:p>
        </p:txBody>
      </p:sp>
      <p:sp>
        <p:nvSpPr>
          <p:cNvPr id="3" name="Content Placeholder 2"/>
          <p:cNvSpPr>
            <a:spLocks noGrp="1"/>
          </p:cNvSpPr>
          <p:nvPr>
            <p:ph idx="1"/>
          </p:nvPr>
        </p:nvSpPr>
        <p:spPr>
          <a:xfrm>
            <a:off x="3575050" y="908721"/>
            <a:ext cx="5111750"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Text Placeholder 3"/>
          <p:cNvSpPr>
            <a:spLocks noGrp="1"/>
          </p:cNvSpPr>
          <p:nvPr>
            <p:ph type="body" sz="half" idx="2"/>
          </p:nvPr>
        </p:nvSpPr>
        <p:spPr>
          <a:xfrm>
            <a:off x="457200" y="1772817"/>
            <a:ext cx="3008313" cy="41044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3136"/>
            <a:ext cx="5486400" cy="714202"/>
          </a:xfrm>
        </p:spPr>
        <p:txBody>
          <a:bodyPr anchor="b"/>
          <a:lstStyle>
            <a:lvl1pPr algn="l">
              <a:defRPr sz="2000" b="1"/>
            </a:lvl1pPr>
          </a:lstStyle>
          <a:p>
            <a:r>
              <a:rPr lang="es-ES" smtClean="0"/>
              <a:t>Haga clic para modificar el estilo de título del patrón</a:t>
            </a:r>
            <a:endParaRPr lang="en-GB" dirty="0"/>
          </a:p>
        </p:txBody>
      </p:sp>
      <p:sp>
        <p:nvSpPr>
          <p:cNvPr id="3" name="Picture Placeholder 2"/>
          <p:cNvSpPr>
            <a:spLocks noGrp="1"/>
          </p:cNvSpPr>
          <p:nvPr>
            <p:ph type="pic" idx="1"/>
          </p:nvPr>
        </p:nvSpPr>
        <p:spPr>
          <a:xfrm>
            <a:off x="1792288" y="908721"/>
            <a:ext cx="5486400" cy="374441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2401888" y="58738"/>
            <a:ext cx="6742112"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n-GB" dirty="0" smtClean="0"/>
          </a:p>
        </p:txBody>
      </p:sp>
      <p:sp>
        <p:nvSpPr>
          <p:cNvPr id="1029" name="Text Placeholder 2"/>
          <p:cNvSpPr>
            <a:spLocks noGrp="1"/>
          </p:cNvSpPr>
          <p:nvPr>
            <p:ph type="body" idx="1"/>
          </p:nvPr>
        </p:nvSpPr>
        <p:spPr bwMode="auto">
          <a:xfrm>
            <a:off x="354013" y="1052513"/>
            <a:ext cx="8435975"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smtClean="0"/>
          </a:p>
        </p:txBody>
      </p:sp>
      <p:cxnSp>
        <p:nvCxnSpPr>
          <p:cNvPr id="10" name="Straight Connector 9"/>
          <p:cNvCxnSpPr/>
          <p:nvPr/>
        </p:nvCxnSpPr>
        <p:spPr>
          <a:xfrm>
            <a:off x="0" y="836613"/>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9"/>
          <p:cNvCxnSpPr/>
          <p:nvPr/>
        </p:nvCxnSpPr>
        <p:spPr>
          <a:xfrm>
            <a:off x="0" y="5949950"/>
            <a:ext cx="9144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763688" y="6237312"/>
            <a:ext cx="1080120" cy="307777"/>
          </a:xfrm>
          <a:prstGeom prst="rect">
            <a:avLst/>
          </a:prstGeom>
          <a:noFill/>
        </p:spPr>
        <p:txBody>
          <a:bodyPr wrap="square">
            <a:spAutoFit/>
          </a:bodyPr>
          <a:lstStyle/>
          <a:p>
            <a:pPr fontAlgn="auto">
              <a:spcBef>
                <a:spcPts val="0"/>
              </a:spcBef>
              <a:spcAft>
                <a:spcPts val="0"/>
              </a:spcAft>
              <a:defRPr/>
            </a:pPr>
            <a:r>
              <a:rPr lang="es-ES" sz="1400" dirty="0" smtClean="0">
                <a:solidFill>
                  <a:srgbClr val="003366"/>
                </a:solidFill>
                <a:latin typeface="+mn-lt"/>
                <a:cs typeface="+mn-cs"/>
              </a:rPr>
              <a:t>20/10/2014</a:t>
            </a:r>
            <a:endParaRPr lang="es-ES" sz="1400" dirty="0">
              <a:solidFill>
                <a:srgbClr val="003366"/>
              </a:solidFill>
              <a:latin typeface="+mn-lt"/>
              <a:cs typeface="+mn-cs"/>
            </a:endParaRPr>
          </a:p>
        </p:txBody>
      </p:sp>
      <p:sp>
        <p:nvSpPr>
          <p:cNvPr id="14" name="13 CuadroTexto"/>
          <p:cNvSpPr txBox="1"/>
          <p:nvPr/>
        </p:nvSpPr>
        <p:spPr>
          <a:xfrm>
            <a:off x="8316913" y="6381750"/>
            <a:ext cx="576262" cy="230188"/>
          </a:xfrm>
          <a:prstGeom prst="rect">
            <a:avLst/>
          </a:prstGeom>
          <a:noFill/>
        </p:spPr>
        <p:txBody>
          <a:bodyPr>
            <a:spAutoFit/>
          </a:bodyPr>
          <a:lstStyle/>
          <a:p>
            <a:pPr fontAlgn="auto">
              <a:spcBef>
                <a:spcPts val="0"/>
              </a:spcBef>
              <a:spcAft>
                <a:spcPts val="0"/>
              </a:spcAft>
              <a:defRPr/>
            </a:pPr>
            <a:fld id="{5B294E8E-8705-48A6-8987-59BBBEEDB5D6}" type="slidenum">
              <a:rPr lang="es-ES" sz="900">
                <a:solidFill>
                  <a:srgbClr val="003366"/>
                </a:solidFill>
                <a:latin typeface="+mn-lt"/>
                <a:cs typeface="+mn-cs"/>
              </a:rPr>
              <a:pPr fontAlgn="auto">
                <a:spcBef>
                  <a:spcPts val="0"/>
                </a:spcBef>
                <a:spcAft>
                  <a:spcPts val="0"/>
                </a:spcAft>
                <a:defRPr/>
              </a:pPr>
              <a:t>‹#›</a:t>
            </a:fld>
            <a:endParaRPr lang="es-ES" sz="900" dirty="0">
              <a:solidFill>
                <a:srgbClr val="003366"/>
              </a:solidFill>
              <a:latin typeface="+mn-lt"/>
              <a:cs typeface="+mn-cs"/>
            </a:endParaRPr>
          </a:p>
        </p:txBody>
      </p:sp>
      <p:sp>
        <p:nvSpPr>
          <p:cNvPr id="18" name="17 CuadroTexto"/>
          <p:cNvSpPr txBox="1"/>
          <p:nvPr/>
        </p:nvSpPr>
        <p:spPr>
          <a:xfrm>
            <a:off x="2555776" y="6165304"/>
            <a:ext cx="3672408" cy="523220"/>
          </a:xfrm>
          <a:prstGeom prst="rect">
            <a:avLst/>
          </a:prstGeom>
          <a:noFill/>
        </p:spPr>
        <p:txBody>
          <a:bodyPr wrap="square">
            <a:spAutoFit/>
          </a:bodyPr>
          <a:lstStyle>
            <a:defPPr>
              <a:defRPr lang="en-US"/>
            </a:defPPr>
            <a:lvl1pPr algn="ctr" fontAlgn="auto">
              <a:spcBef>
                <a:spcPts val="0"/>
              </a:spcBef>
              <a:spcAft>
                <a:spcPts val="0"/>
              </a:spcAft>
              <a:defRPr sz="1400"/>
            </a:lvl1pPr>
          </a:lstStyle>
          <a:p>
            <a:pPr lvl="0"/>
            <a:r>
              <a:rPr lang="en-US" sz="1400" i="0" kern="1200" dirty="0" smtClean="0">
                <a:solidFill>
                  <a:srgbClr val="003366"/>
                </a:solidFill>
                <a:latin typeface="+mn-lt"/>
                <a:ea typeface="+mn-ea"/>
                <a:cs typeface="+mn-cs"/>
              </a:rPr>
              <a:t>Building the Multilingual Web of Data: </a:t>
            </a:r>
          </a:p>
          <a:p>
            <a:pPr lvl="0"/>
            <a:r>
              <a:rPr lang="en-US" sz="1400" i="0" kern="1200" dirty="0" smtClean="0">
                <a:solidFill>
                  <a:srgbClr val="003366"/>
                </a:solidFill>
                <a:latin typeface="+mn-lt"/>
                <a:ea typeface="+mn-ea"/>
                <a:cs typeface="+mn-cs"/>
              </a:rPr>
              <a:t>A Hands-on tutorial</a:t>
            </a:r>
            <a:endParaRPr lang="es-ES" sz="1400" i="0" kern="1200" dirty="0">
              <a:solidFill>
                <a:srgbClr val="003366"/>
              </a:solidFill>
              <a:latin typeface="+mn-lt"/>
              <a:ea typeface="+mn-ea"/>
              <a:cs typeface="+mn-cs"/>
            </a:endParaRPr>
          </a:p>
        </p:txBody>
      </p:sp>
      <p:pic>
        <p:nvPicPr>
          <p:cNvPr id="1036" name="Picture 12" descr="Imágenes integradas 1"/>
          <p:cNvPicPr>
            <a:picLocks noChangeAspect="1" noChangeArrowheads="1"/>
          </p:cNvPicPr>
          <p:nvPr userDrawn="1"/>
        </p:nvPicPr>
        <p:blipFill>
          <a:blip r:embed="rId19" cstate="print"/>
          <a:srcRect/>
          <a:stretch>
            <a:fillRect/>
          </a:stretch>
        </p:blipFill>
        <p:spPr bwMode="auto">
          <a:xfrm>
            <a:off x="107504" y="-46087"/>
            <a:ext cx="2240951" cy="882799"/>
          </a:xfrm>
          <a:prstGeom prst="rect">
            <a:avLst/>
          </a:prstGeom>
          <a:noFill/>
          <a:ln w="9525">
            <a:noFill/>
            <a:miter lim="800000"/>
            <a:headEnd/>
            <a:tailEnd/>
          </a:ln>
        </p:spPr>
      </p:pic>
      <p:sp>
        <p:nvSpPr>
          <p:cNvPr id="13" name="17 CuadroTexto"/>
          <p:cNvSpPr txBox="1"/>
          <p:nvPr userDrawn="1"/>
        </p:nvSpPr>
        <p:spPr>
          <a:xfrm>
            <a:off x="6778816" y="6093296"/>
            <a:ext cx="1465592" cy="523220"/>
          </a:xfrm>
          <a:prstGeom prst="rect">
            <a:avLst/>
          </a:prstGeom>
          <a:noFill/>
        </p:spPr>
        <p:txBody>
          <a:bodyPr wrap="square">
            <a:spAutoFit/>
          </a:bodyPr>
          <a:lstStyle/>
          <a:p>
            <a:pPr algn="l" fontAlgn="auto">
              <a:spcBef>
                <a:spcPts val="0"/>
              </a:spcBef>
              <a:spcAft>
                <a:spcPts val="0"/>
              </a:spcAft>
              <a:defRPr/>
            </a:pPr>
            <a:r>
              <a:rPr lang="es-ES" sz="1400" i="1" dirty="0" smtClean="0">
                <a:solidFill>
                  <a:srgbClr val="003366"/>
                </a:solidFill>
                <a:latin typeface="+mn-lt"/>
                <a:cs typeface="+mn-cs"/>
              </a:rPr>
              <a:t>EUROSENTIMENT</a:t>
            </a:r>
          </a:p>
          <a:p>
            <a:pPr algn="l" fontAlgn="auto">
              <a:spcBef>
                <a:spcPts val="0"/>
              </a:spcBef>
              <a:spcAft>
                <a:spcPts val="0"/>
              </a:spcAft>
              <a:defRPr/>
            </a:pPr>
            <a:r>
              <a:rPr lang="es-ES" sz="1400" i="1" baseline="0" dirty="0" smtClean="0">
                <a:solidFill>
                  <a:srgbClr val="003366"/>
                </a:solidFill>
                <a:latin typeface="+mn-lt"/>
                <a:cs typeface="+mn-cs"/>
              </a:rPr>
              <a:t> use-case</a:t>
            </a:r>
            <a:endParaRPr lang="es-ES" sz="1400" dirty="0">
              <a:solidFill>
                <a:srgbClr val="003366"/>
              </a:solidFill>
              <a:latin typeface="+mn-lt"/>
              <a:cs typeface="+mn-cs"/>
            </a:endParaRPr>
          </a:p>
        </p:txBody>
      </p:sp>
      <p:pic>
        <p:nvPicPr>
          <p:cNvPr id="2" name="Picture 1" descr="Insight CMYK.pdf"/>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5496" y="5996068"/>
            <a:ext cx="1673424" cy="836712"/>
          </a:xfrm>
          <a:prstGeom prst="rect">
            <a:avLst/>
          </a:prstGeom>
          <a:ln>
            <a:noFill/>
          </a:ln>
        </p:spPr>
      </p:pic>
      <p:pic>
        <p:nvPicPr>
          <p:cNvPr id="3" name="Picture 2" descr="logo_eurosentiment.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940152" y="6093296"/>
            <a:ext cx="798849" cy="63438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 id="2147483685" r:id="rId13"/>
    <p:sldLayoutId id="2147483686" r:id="rId14"/>
    <p:sldLayoutId id="2147483687" r:id="rId15"/>
    <p:sldLayoutId id="2147483688" r:id="rId16"/>
    <p:sldLayoutId id="2147483689" r:id="rId17"/>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r" rtl="0" fontAlgn="base">
        <a:spcBef>
          <a:spcPct val="0"/>
        </a:spcBef>
        <a:spcAft>
          <a:spcPct val="0"/>
        </a:spcAft>
        <a:defRPr sz="3200" kern="1200">
          <a:solidFill>
            <a:srgbClr val="003366"/>
          </a:solidFill>
          <a:latin typeface="+mj-lt"/>
          <a:ea typeface="+mj-ea"/>
          <a:cs typeface="+mj-cs"/>
        </a:defRPr>
      </a:lvl1pPr>
      <a:lvl2pPr algn="r" rtl="0" fontAlgn="base">
        <a:spcBef>
          <a:spcPct val="0"/>
        </a:spcBef>
        <a:spcAft>
          <a:spcPct val="0"/>
        </a:spcAft>
        <a:defRPr sz="3200">
          <a:solidFill>
            <a:srgbClr val="003366"/>
          </a:solidFill>
          <a:latin typeface="Calibri" pitchFamily="34" charset="0"/>
        </a:defRPr>
      </a:lvl2pPr>
      <a:lvl3pPr algn="r" rtl="0" fontAlgn="base">
        <a:spcBef>
          <a:spcPct val="0"/>
        </a:spcBef>
        <a:spcAft>
          <a:spcPct val="0"/>
        </a:spcAft>
        <a:defRPr sz="3200">
          <a:solidFill>
            <a:srgbClr val="003366"/>
          </a:solidFill>
          <a:latin typeface="Calibri" pitchFamily="34" charset="0"/>
        </a:defRPr>
      </a:lvl3pPr>
      <a:lvl4pPr algn="r" rtl="0" fontAlgn="base">
        <a:spcBef>
          <a:spcPct val="0"/>
        </a:spcBef>
        <a:spcAft>
          <a:spcPct val="0"/>
        </a:spcAft>
        <a:defRPr sz="3200">
          <a:solidFill>
            <a:srgbClr val="003366"/>
          </a:solidFill>
          <a:latin typeface="Calibri" pitchFamily="34" charset="0"/>
        </a:defRPr>
      </a:lvl4pPr>
      <a:lvl5pPr algn="r" rtl="0" fontAlgn="base">
        <a:spcBef>
          <a:spcPct val="0"/>
        </a:spcBef>
        <a:spcAft>
          <a:spcPct val="0"/>
        </a:spcAft>
        <a:defRPr sz="3200">
          <a:solidFill>
            <a:srgbClr val="003366"/>
          </a:solidFill>
          <a:latin typeface="Calibri" pitchFamily="34" charset="0"/>
        </a:defRPr>
      </a:lvl5pPr>
      <a:lvl6pPr marL="457200" algn="r" rtl="0" fontAlgn="base">
        <a:spcBef>
          <a:spcPct val="0"/>
        </a:spcBef>
        <a:spcAft>
          <a:spcPct val="0"/>
        </a:spcAft>
        <a:defRPr sz="3200">
          <a:solidFill>
            <a:srgbClr val="003366"/>
          </a:solidFill>
          <a:latin typeface="Calibri" pitchFamily="34" charset="0"/>
        </a:defRPr>
      </a:lvl6pPr>
      <a:lvl7pPr marL="914400" algn="r" rtl="0" fontAlgn="base">
        <a:spcBef>
          <a:spcPct val="0"/>
        </a:spcBef>
        <a:spcAft>
          <a:spcPct val="0"/>
        </a:spcAft>
        <a:defRPr sz="3200">
          <a:solidFill>
            <a:srgbClr val="003366"/>
          </a:solidFill>
          <a:latin typeface="Calibri" pitchFamily="34" charset="0"/>
        </a:defRPr>
      </a:lvl7pPr>
      <a:lvl8pPr marL="1371600" algn="r" rtl="0" fontAlgn="base">
        <a:spcBef>
          <a:spcPct val="0"/>
        </a:spcBef>
        <a:spcAft>
          <a:spcPct val="0"/>
        </a:spcAft>
        <a:defRPr sz="3200">
          <a:solidFill>
            <a:srgbClr val="003366"/>
          </a:solidFill>
          <a:latin typeface="Calibri" pitchFamily="34" charset="0"/>
        </a:defRPr>
      </a:lvl8pPr>
      <a:lvl9pPr marL="1828800" algn="r" rtl="0" fontAlgn="base">
        <a:spcBef>
          <a:spcPct val="0"/>
        </a:spcBef>
        <a:spcAft>
          <a:spcPct val="0"/>
        </a:spcAft>
        <a:defRPr sz="3200">
          <a:solidFill>
            <a:srgbClr val="003366"/>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003366"/>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003366"/>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003366"/>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003366"/>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0033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rgbClr val="4A86E8"/>
              </a:buClr>
              <a:buSzPct val="100000"/>
              <a:buFont typeface="Trebuchet MS"/>
              <a:buNone/>
              <a:defRPr sz="3600">
                <a:solidFill>
                  <a:srgbClr val="4A86E8"/>
                </a:solidFill>
                <a:latin typeface="Trebuchet MS"/>
                <a:ea typeface="Trebuchet MS"/>
                <a:cs typeface="Trebuchet MS"/>
                <a:sym typeface="Trebuchet MS"/>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extLst>
      <p:ext uri="{BB962C8B-B14F-4D97-AF65-F5344CB8AC3E}">
        <p14:creationId xmlns:p14="http://schemas.microsoft.com/office/powerpoint/2010/main" val="963417666"/>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ortal.eurosentiment.eu/sparql_demo" TargetMode="External"/><Relationship Id="rId4" Type="http://schemas.openxmlformats.org/officeDocument/2006/relationships/hyperlink" Target="http://portal.eurosentiment.eu/lr_navigator_demo" TargetMode="External"/><Relationship Id="rId1" Type="http://schemas.openxmlformats.org/officeDocument/2006/relationships/slideLayout" Target="../slideLayouts/slideLayout2.xml"/><Relationship Id="rId2" Type="http://schemas.openxmlformats.org/officeDocument/2006/relationships/hyperlink" Target="http://www.eurosentiment.eu/datas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130425"/>
            <a:ext cx="8352928" cy="1470025"/>
          </a:xfrm>
        </p:spPr>
        <p:txBody>
          <a:bodyPr/>
          <a:lstStyle/>
          <a:p>
            <a:r>
              <a:rPr lang="en-GB" sz="3600" dirty="0"/>
              <a:t>Generating </a:t>
            </a:r>
            <a:r>
              <a:rPr lang="en-GB" sz="3600" dirty="0" smtClean="0"/>
              <a:t>Multilingual Variants </a:t>
            </a:r>
            <a:r>
              <a:rPr lang="en-GB" sz="3600" dirty="0"/>
              <a:t>for </a:t>
            </a:r>
            <a:r>
              <a:rPr lang="en-GB" sz="3600" dirty="0" smtClean="0"/>
              <a:t>Automatically Extracted Sentiment Lexicons</a:t>
            </a:r>
            <a:endParaRPr lang="en-US" sz="3600" dirty="0"/>
          </a:p>
        </p:txBody>
      </p:sp>
      <p:sp>
        <p:nvSpPr>
          <p:cNvPr id="3" name="Sous-titre 2"/>
          <p:cNvSpPr>
            <a:spLocks noGrp="1"/>
          </p:cNvSpPr>
          <p:nvPr>
            <p:ph type="subTitle" idx="1"/>
          </p:nvPr>
        </p:nvSpPr>
        <p:spPr>
          <a:xfrm>
            <a:off x="1475656" y="3861048"/>
            <a:ext cx="6400800" cy="694928"/>
          </a:xfrm>
        </p:spPr>
        <p:txBody>
          <a:bodyPr/>
          <a:lstStyle/>
          <a:p>
            <a:r>
              <a:rPr lang="fr-FR" dirty="0" smtClean="0"/>
              <a:t>The EUROSENTIMENT use-case</a:t>
            </a:r>
            <a:endParaRPr lang="fr-FR" dirty="0"/>
          </a:p>
        </p:txBody>
      </p:sp>
      <p:sp>
        <p:nvSpPr>
          <p:cNvPr id="4" name="Sous-titre 2"/>
          <p:cNvSpPr txBox="1">
            <a:spLocks/>
          </p:cNvSpPr>
          <p:nvPr/>
        </p:nvSpPr>
        <p:spPr bwMode="auto">
          <a:xfrm>
            <a:off x="107504" y="4725144"/>
            <a:ext cx="892899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rgbClr val="0085C7"/>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fr-FR" sz="2400" dirty="0" smtClean="0">
                <a:solidFill>
                  <a:srgbClr val="003366"/>
                </a:solidFill>
                <a:latin typeface="+mj-lt"/>
                <a:ea typeface="+mj-ea"/>
                <a:cs typeface="+mj-cs"/>
              </a:rPr>
              <a:t>Gabriela Vulcu, Paul </a:t>
            </a:r>
            <a:r>
              <a:rPr lang="fr-FR" sz="2400" dirty="0" err="1" smtClean="0">
                <a:solidFill>
                  <a:srgbClr val="003366"/>
                </a:solidFill>
                <a:latin typeface="+mj-lt"/>
                <a:ea typeface="+mj-ea"/>
                <a:cs typeface="+mj-cs"/>
              </a:rPr>
              <a:t>Buitelaar</a:t>
            </a:r>
            <a:endParaRPr lang="fr-FR" sz="2400" dirty="0" smtClean="0">
              <a:solidFill>
                <a:srgbClr val="003366"/>
              </a:solidFill>
              <a:latin typeface="+mj-lt"/>
              <a:ea typeface="+mj-ea"/>
              <a:cs typeface="+mj-cs"/>
            </a:endParaRPr>
          </a:p>
          <a:p>
            <a:pPr algn="r"/>
            <a:r>
              <a:rPr lang="fr-FR" sz="2200" dirty="0" smtClean="0">
                <a:solidFill>
                  <a:srgbClr val="003366"/>
                </a:solidFill>
                <a:latin typeface="+mj-lt"/>
                <a:ea typeface="+mj-ea"/>
                <a:cs typeface="+mj-cs"/>
              </a:rPr>
              <a:t>Insight, Centre for Data </a:t>
            </a:r>
            <a:r>
              <a:rPr lang="fr-FR" sz="2200" dirty="0" err="1" smtClean="0">
                <a:solidFill>
                  <a:srgbClr val="003366"/>
                </a:solidFill>
                <a:latin typeface="+mj-lt"/>
                <a:ea typeface="+mj-ea"/>
                <a:cs typeface="+mj-cs"/>
              </a:rPr>
              <a:t>Analytics</a:t>
            </a:r>
            <a:r>
              <a:rPr lang="fr-FR" sz="2200" dirty="0" smtClean="0">
                <a:solidFill>
                  <a:srgbClr val="003366"/>
                </a:solidFill>
                <a:latin typeface="+mj-lt"/>
                <a:ea typeface="+mj-ea"/>
                <a:cs typeface="+mj-cs"/>
              </a:rPr>
              <a:t>, National </a:t>
            </a:r>
            <a:r>
              <a:rPr lang="fr-FR" sz="2200" dirty="0" err="1" smtClean="0">
                <a:solidFill>
                  <a:srgbClr val="003366"/>
                </a:solidFill>
                <a:latin typeface="+mj-lt"/>
                <a:ea typeface="+mj-ea"/>
                <a:cs typeface="+mj-cs"/>
              </a:rPr>
              <a:t>University</a:t>
            </a:r>
            <a:r>
              <a:rPr lang="fr-FR" sz="2200" dirty="0" smtClean="0">
                <a:solidFill>
                  <a:srgbClr val="003366"/>
                </a:solidFill>
                <a:latin typeface="+mj-lt"/>
                <a:ea typeface="+mj-ea"/>
                <a:cs typeface="+mj-cs"/>
              </a:rPr>
              <a:t> of Ireland, Galway</a:t>
            </a:r>
            <a:r>
              <a:rPr lang="fr-FR" sz="2400" dirty="0" smtClean="0">
                <a:solidFill>
                  <a:srgbClr val="003366"/>
                </a:solidFill>
                <a:latin typeface="+mj-lt"/>
                <a:ea typeface="+mj-ea"/>
                <a:cs typeface="+mj-cs"/>
              </a:rPr>
              <a:t> </a:t>
            </a:r>
            <a:endParaRPr lang="fr-FR" sz="2400" dirty="0">
              <a:solidFill>
                <a:srgbClr val="003366"/>
              </a:solidFill>
              <a:latin typeface="+mj-lt"/>
              <a:ea typeface="+mj-ea"/>
              <a:cs typeface="+mj-cs"/>
            </a:endParaRPr>
          </a:p>
        </p:txBody>
      </p:sp>
      <p:pic>
        <p:nvPicPr>
          <p:cNvPr id="5" name="Picture 4" descr="Insight 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5993904"/>
            <a:ext cx="1728192" cy="864096"/>
          </a:xfrm>
          <a:prstGeom prst="rect">
            <a:avLst/>
          </a:prstGeom>
          <a:ln>
            <a:noFill/>
          </a:ln>
        </p:spPr>
      </p:pic>
      <p:pic>
        <p:nvPicPr>
          <p:cNvPr id="7" name="Picture 6" descr="NU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6002515"/>
            <a:ext cx="2794124" cy="855485"/>
          </a:xfrm>
          <a:prstGeom prst="rect">
            <a:avLst/>
          </a:prstGeom>
        </p:spPr>
      </p:pic>
      <p:pic>
        <p:nvPicPr>
          <p:cNvPr id="8" name="Picture 7" descr="logo_eurosentim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5997991"/>
            <a:ext cx="936104" cy="743377"/>
          </a:xfrm>
          <a:prstGeom prst="rect">
            <a:avLst/>
          </a:prstGeom>
        </p:spPr>
      </p:pic>
    </p:spTree>
    <p:extLst>
      <p:ext uri="{BB962C8B-B14F-4D97-AF65-F5344CB8AC3E}">
        <p14:creationId xmlns:p14="http://schemas.microsoft.com/office/powerpoint/2010/main" val="319187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6481" y="764704"/>
            <a:ext cx="8220960" cy="4002181"/>
          </a:xfrm>
        </p:spPr>
        <p:txBody>
          <a:bodyPr/>
          <a:lstStyle/>
          <a:p>
            <a:pPr marL="0" indent="0">
              <a:buNone/>
            </a:pPr>
            <a:r>
              <a:rPr lang="en-US" sz="2600" b="1" dirty="0">
                <a:latin typeface="Calibri" charset="0"/>
                <a:ea typeface="MS PGothic" charset="0"/>
              </a:rPr>
              <a:t>Amazon electronics dataset</a:t>
            </a:r>
          </a:p>
          <a:p>
            <a:pPr marL="0" indent="0"/>
            <a:endParaRPr lang="en-US" sz="2600" b="1" dirty="0">
              <a:latin typeface="Calibri" charset="0"/>
              <a:ea typeface="MS PGothic" charset="0"/>
            </a:endParaRPr>
          </a:p>
          <a:p>
            <a:pPr marL="0" indent="0">
              <a:buNone/>
            </a:pPr>
            <a:r>
              <a:rPr lang="en-US" sz="2600" dirty="0">
                <a:latin typeface="Calibri" charset="0"/>
                <a:ea typeface="MS PGothic" charset="0"/>
              </a:rPr>
              <a:t>[ t ] the best 4mp compact digital available </a:t>
            </a:r>
          </a:p>
          <a:p>
            <a:pPr marL="0" indent="0"/>
            <a:endParaRPr lang="en-US" sz="2600" dirty="0">
              <a:latin typeface="Calibri" charset="0"/>
              <a:ea typeface="MS PGothic" charset="0"/>
            </a:endParaRPr>
          </a:p>
          <a:p>
            <a:pPr marL="0" indent="0">
              <a:buNone/>
            </a:pPr>
            <a:r>
              <a:rPr lang="en-US" sz="2600" b="1" dirty="0">
                <a:latin typeface="Calibri" charset="0"/>
                <a:ea typeface="MS PGothic" charset="0"/>
              </a:rPr>
              <a:t>camera[+2]</a:t>
            </a:r>
            <a:r>
              <a:rPr lang="en-US" sz="2600" dirty="0">
                <a:latin typeface="Calibri" charset="0"/>
                <a:ea typeface="MS PGothic" charset="0"/>
              </a:rPr>
              <a:t>## this camera is perfect for an enthusiastic amateur photographer . </a:t>
            </a:r>
          </a:p>
          <a:p>
            <a:pPr marL="0" indent="0">
              <a:buNone/>
            </a:pPr>
            <a:r>
              <a:rPr lang="en-US" sz="2600" b="1" dirty="0">
                <a:latin typeface="Calibri" charset="0"/>
                <a:ea typeface="MS PGothic" charset="0"/>
              </a:rPr>
              <a:t>picture[+3]</a:t>
            </a:r>
            <a:r>
              <a:rPr lang="en-US" sz="2600" dirty="0">
                <a:latin typeface="Calibri" charset="0"/>
                <a:ea typeface="MS PGothic" charset="0"/>
              </a:rPr>
              <a:t>, </a:t>
            </a:r>
            <a:r>
              <a:rPr lang="en-US" sz="2600" b="1" dirty="0">
                <a:latin typeface="Calibri" charset="0"/>
                <a:ea typeface="MS PGothic" charset="0"/>
              </a:rPr>
              <a:t>macro[+3]</a:t>
            </a:r>
            <a:r>
              <a:rPr lang="en-US" sz="2600" dirty="0">
                <a:latin typeface="Calibri" charset="0"/>
                <a:ea typeface="MS PGothic" charset="0"/>
              </a:rPr>
              <a:t>## the pictures are razor-sharp , even in macro . . .</a:t>
            </a:r>
          </a:p>
        </p:txBody>
      </p:sp>
      <p:pic>
        <p:nvPicPr>
          <p:cNvPr id="29698" name="Picture 1" descr="amaz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000" y="620706"/>
            <a:ext cx="1513440" cy="54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txBox="1">
            <a:spLocks/>
          </p:cNvSpPr>
          <p:nvPr/>
        </p:nvSpPr>
        <p:spPr bwMode="auto">
          <a:xfrm>
            <a:off x="979200" y="228967"/>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Aspect polarity and entities annotations</a:t>
            </a:r>
          </a:p>
        </p:txBody>
      </p:sp>
    </p:spTree>
    <p:extLst>
      <p:ext uri="{BB962C8B-B14F-4D97-AF65-F5344CB8AC3E}">
        <p14:creationId xmlns:p14="http://schemas.microsoft.com/office/powerpoint/2010/main" val="4211698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6481" y="764704"/>
            <a:ext cx="8220960" cy="4002180"/>
          </a:xfrm>
        </p:spPr>
        <p:txBody>
          <a:bodyPr/>
          <a:lstStyle/>
          <a:p>
            <a:pPr marL="0" indent="0">
              <a:buNone/>
            </a:pPr>
            <a:r>
              <a:rPr lang="en-US" sz="2600" b="1" dirty="0" err="1">
                <a:latin typeface="Calibri" charset="0"/>
                <a:ea typeface="MS PGothic" charset="0"/>
              </a:rPr>
              <a:t>Paradigma</a:t>
            </a:r>
            <a:r>
              <a:rPr lang="en-US" sz="2600" b="1" dirty="0">
                <a:latin typeface="Calibri" charset="0"/>
                <a:ea typeface="MS PGothic" charset="0"/>
              </a:rPr>
              <a:t> dataset</a:t>
            </a:r>
          </a:p>
          <a:p>
            <a:pPr marL="0" indent="0"/>
            <a:endParaRPr lang="en-US" sz="2600" b="1" dirty="0">
              <a:latin typeface="Calibri" charset="0"/>
              <a:ea typeface="MS PGothic" charset="0"/>
            </a:endParaRPr>
          </a:p>
          <a:p>
            <a:pPr marL="0" indent="0">
              <a:buNone/>
            </a:pPr>
            <a:r>
              <a:rPr lang="en-US" sz="2600" dirty="0">
                <a:latin typeface="Calibri" charset="0"/>
                <a:ea typeface="MS PGothic" charset="0"/>
              </a:rPr>
              <a:t>0	10	en	PIZZA HUT/PIZZA HUT	There::there::EX;;are::be::VBP;;local::local::JJ;;places::place::NNS;;that::that::WDT;;are::be::VBP;;far::far::RB;;better::good::JJR;;,::,::Fc;;but::but::CC;;compared::compare::VBN;;to::to::TO;;Pizza::pizza::NN;;Hut::hut::NN;;or::or::CC;;Dominos::domino::NNS;;it::it::PRP;;wins::win::VBZ;;.::.::</a:t>
            </a:r>
            <a:r>
              <a:rPr lang="en-US" sz="2600" dirty="0" err="1">
                <a:latin typeface="Calibri" charset="0"/>
                <a:ea typeface="MS PGothic" charset="0"/>
              </a:rPr>
              <a:t>Fp</a:t>
            </a:r>
            <a:endParaRPr lang="en-US" sz="2600" dirty="0">
              <a:latin typeface="Calibri" charset="0"/>
              <a:ea typeface="MS PGothic" charset="0"/>
            </a:endParaRPr>
          </a:p>
          <a:p>
            <a:pPr marL="0" indent="0">
              <a:buNone/>
            </a:pPr>
            <a:r>
              <a:rPr lang="en-US" sz="2600" dirty="0">
                <a:latin typeface="Calibri" charset="0"/>
                <a:ea typeface="MS PGothic" charset="0"/>
              </a:rPr>
              <a:t>positive</a:t>
            </a:r>
          </a:p>
          <a:p>
            <a:pPr marL="0" indent="0"/>
            <a:endParaRPr lang="en-US" sz="2600" dirty="0">
              <a:latin typeface="Calibri" charset="0"/>
              <a:ea typeface="MS PGothic" charset="0"/>
            </a:endParaRPr>
          </a:p>
          <a:p>
            <a:pPr marL="0" indent="0"/>
            <a:endParaRPr lang="en-US" sz="2600" dirty="0">
              <a:latin typeface="Calibri" charset="0"/>
              <a:ea typeface="MS PGothic" charset="0"/>
            </a:endParaRPr>
          </a:p>
        </p:txBody>
      </p:sp>
      <p:pic>
        <p:nvPicPr>
          <p:cNvPr id="31746" name="Picture 1" descr="paradig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8320" y="620706"/>
            <a:ext cx="2016000" cy="5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Proprietary formats</a:t>
            </a:r>
          </a:p>
        </p:txBody>
      </p:sp>
    </p:spTree>
    <p:extLst>
      <p:ext uri="{BB962C8B-B14F-4D97-AF65-F5344CB8AC3E}">
        <p14:creationId xmlns:p14="http://schemas.microsoft.com/office/powerpoint/2010/main" val="2181880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6481" y="764704"/>
            <a:ext cx="8220960" cy="4002180"/>
          </a:xfrm>
        </p:spPr>
        <p:txBody>
          <a:bodyPr/>
          <a:lstStyle/>
          <a:p>
            <a:pPr marL="0" indent="0">
              <a:buNone/>
            </a:pPr>
            <a:r>
              <a:rPr lang="en-US" sz="2600" b="1" dirty="0" err="1">
                <a:latin typeface="Calibri" charset="0"/>
                <a:ea typeface="MS PGothic" charset="0"/>
              </a:rPr>
              <a:t>Paradigma</a:t>
            </a:r>
            <a:r>
              <a:rPr lang="en-US" sz="2600" b="1" dirty="0">
                <a:latin typeface="Calibri" charset="0"/>
                <a:ea typeface="MS PGothic" charset="0"/>
              </a:rPr>
              <a:t> dataset</a:t>
            </a:r>
          </a:p>
          <a:p>
            <a:pPr marL="0" indent="0"/>
            <a:endParaRPr lang="en-US" sz="2600" b="1" dirty="0">
              <a:latin typeface="Calibri" charset="0"/>
              <a:ea typeface="MS PGothic" charset="0"/>
            </a:endParaRPr>
          </a:p>
          <a:p>
            <a:pPr marL="0" indent="0">
              <a:buNone/>
            </a:pPr>
            <a:r>
              <a:rPr lang="en-US" sz="2600" dirty="0">
                <a:latin typeface="Calibri" charset="0"/>
                <a:ea typeface="MS PGothic" charset="0"/>
              </a:rPr>
              <a:t>0	10	en	PIZZA HUT/PIZZA HUT	There::there::EX;;are::be::VBP;;local::local::JJ;;places::place::NNS;;that::that::WDT;;are::be::VBP;;far::far::RB;;better::good::JJR;;,::,::Fc;;but::but::CC;;compared::compare::VBN;;to::to::TO;;</a:t>
            </a:r>
            <a:r>
              <a:rPr lang="en-US" sz="2600" b="1" dirty="0">
                <a:latin typeface="Calibri" charset="0"/>
                <a:ea typeface="MS PGothic" charset="0"/>
              </a:rPr>
              <a:t>Pizza::pizza::NN</a:t>
            </a:r>
            <a:r>
              <a:rPr lang="en-US" sz="2600" dirty="0">
                <a:latin typeface="Calibri" charset="0"/>
                <a:ea typeface="MS PGothic" charset="0"/>
              </a:rPr>
              <a:t>;;Hut::hut::NN;;or::or::CC;;Dominos::domino::NNS;;it::it::PRP;;wins::win::VBZ;;.::.::</a:t>
            </a:r>
            <a:r>
              <a:rPr lang="en-US" sz="2600" dirty="0" err="1">
                <a:latin typeface="Calibri" charset="0"/>
                <a:ea typeface="MS PGothic" charset="0"/>
              </a:rPr>
              <a:t>Fp</a:t>
            </a:r>
            <a:endParaRPr lang="en-US" sz="2600" dirty="0">
              <a:latin typeface="Calibri" charset="0"/>
              <a:ea typeface="MS PGothic" charset="0"/>
            </a:endParaRPr>
          </a:p>
          <a:p>
            <a:pPr marL="0" indent="0">
              <a:buNone/>
            </a:pPr>
            <a:r>
              <a:rPr lang="en-US" sz="2600" b="1" dirty="0">
                <a:latin typeface="Calibri" charset="0"/>
                <a:ea typeface="MS PGothic" charset="0"/>
              </a:rPr>
              <a:t>positive</a:t>
            </a:r>
          </a:p>
          <a:p>
            <a:pPr marL="0" indent="0"/>
            <a:endParaRPr lang="en-US" sz="2600" dirty="0">
              <a:latin typeface="Calibri" charset="0"/>
              <a:ea typeface="MS PGothic" charset="0"/>
            </a:endParaRPr>
          </a:p>
          <a:p>
            <a:pPr marL="0" indent="0"/>
            <a:endParaRPr lang="en-US" sz="2600" dirty="0">
              <a:latin typeface="Calibri" charset="0"/>
              <a:ea typeface="MS PGothic" charset="0"/>
            </a:endParaRPr>
          </a:p>
        </p:txBody>
      </p:sp>
      <p:pic>
        <p:nvPicPr>
          <p:cNvPr id="32770" name="Picture 1" descr="paradig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8320" y="620706"/>
            <a:ext cx="2016000" cy="5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Lemma, POS, overall polarity</a:t>
            </a:r>
          </a:p>
        </p:txBody>
      </p:sp>
    </p:spTree>
    <p:extLst>
      <p:ext uri="{BB962C8B-B14F-4D97-AF65-F5344CB8AC3E}">
        <p14:creationId xmlns:p14="http://schemas.microsoft.com/office/powerpoint/2010/main" val="220171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9200" y="260648"/>
            <a:ext cx="7698240" cy="391721"/>
          </a:xfrm>
        </p:spPr>
        <p:txBody>
          <a:bodyPr/>
          <a:lstStyle/>
          <a:p>
            <a:r>
              <a:rPr lang="en-US" sz="2900" dirty="0" smtClean="0">
                <a:latin typeface="Calibri" charset="0"/>
                <a:ea typeface="MS PGothic" charset="0"/>
                <a:cs typeface="Calibri" charset="0"/>
              </a:rPr>
              <a:t>Outline</a:t>
            </a:r>
            <a:endParaRPr lang="en-US" sz="2900" dirty="0">
              <a:latin typeface="Calibri" charset="0"/>
              <a:ea typeface="MS PGothic" charset="0"/>
              <a:cs typeface="Calibri" charset="0"/>
            </a:endParaRPr>
          </a:p>
        </p:txBody>
      </p:sp>
      <p:sp>
        <p:nvSpPr>
          <p:cNvPr id="5" name="Shape 35"/>
          <p:cNvSpPr txBox="1">
            <a:spLocks/>
          </p:cNvSpPr>
          <p:nvPr/>
        </p:nvSpPr>
        <p:spPr bwMode="auto">
          <a:xfrm>
            <a:off x="324000" y="1844834"/>
            <a:ext cx="8396640" cy="25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6" tIns="91416" rIns="91416" bIns="91416"/>
          <a:lstStyle>
            <a:lvl1pPr marL="566738" indent="-566738" eaLnBrk="0">
              <a:defRPr sz="2400">
                <a:solidFill>
                  <a:schemeClr val="bg1"/>
                </a:solidFill>
                <a:latin typeface="Times New Roman" charset="0"/>
                <a:ea typeface="MS PGothic" charset="0"/>
                <a:cs typeface="MS PGothic" charset="0"/>
              </a:defRPr>
            </a:lvl1pPr>
            <a:lvl2pPr eaLnBrk="0">
              <a:defRPr sz="2400">
                <a:solidFill>
                  <a:schemeClr val="bg1"/>
                </a:solidFill>
                <a:latin typeface="Times New Roman" charset="0"/>
                <a:ea typeface="MS PGothic" charset="0"/>
                <a:cs typeface="MS PGothic" charset="0"/>
              </a:defRPr>
            </a:lvl2pPr>
            <a:lvl3pPr eaLnBrk="0">
              <a:defRPr sz="2400">
                <a:solidFill>
                  <a:schemeClr val="bg1"/>
                </a:solidFill>
                <a:latin typeface="Times New Roman" charset="0"/>
                <a:ea typeface="MS PGothic" charset="0"/>
                <a:cs typeface="MS PGothic" charset="0"/>
              </a:defRPr>
            </a:lvl3pPr>
            <a:lvl4pPr eaLnBrk="0">
              <a:defRPr sz="2400">
                <a:solidFill>
                  <a:schemeClr val="bg1"/>
                </a:solidFill>
                <a:latin typeface="Times New Roman" charset="0"/>
                <a:ea typeface="MS PGothic" charset="0"/>
                <a:cs typeface="MS PGothic" charset="0"/>
              </a:defRPr>
            </a:lvl4pPr>
            <a:lvl5pPr eaLnBrk="0">
              <a:defRPr sz="2400">
                <a:solidFill>
                  <a:schemeClr val="bg1"/>
                </a:solidFill>
                <a:latin typeface="Times New Roman" charset="0"/>
                <a:ea typeface="MS PGothic" charset="0"/>
                <a:cs typeface="MS P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9pPr>
          </a:lstStyle>
          <a:p>
            <a:pPr>
              <a:spcAft>
                <a:spcPts val="1282"/>
              </a:spcAft>
              <a:buFont typeface="Calibri" charset="0"/>
              <a:buAutoNum type="arabicPeriod"/>
            </a:pPr>
            <a:r>
              <a:rPr lang="en-US" sz="2600" dirty="0">
                <a:solidFill>
                  <a:srgbClr val="003366"/>
                </a:solidFill>
                <a:latin typeface="Calibri" charset="0"/>
              </a:rPr>
              <a:t>EUROSENTIMENT overview</a:t>
            </a:r>
          </a:p>
          <a:p>
            <a:pPr>
              <a:spcAft>
                <a:spcPts val="1282"/>
              </a:spcAft>
              <a:buFont typeface="Calibri" charset="0"/>
              <a:buAutoNum type="arabicPeriod"/>
            </a:pPr>
            <a:r>
              <a:rPr lang="en-US" sz="2600" dirty="0" smtClean="0">
                <a:solidFill>
                  <a:srgbClr val="003366"/>
                </a:solidFill>
                <a:latin typeface="Calibri" charset="0"/>
              </a:rPr>
              <a:t>Legacy </a:t>
            </a:r>
            <a:r>
              <a:rPr lang="en-US" sz="2600" dirty="0">
                <a:solidFill>
                  <a:srgbClr val="003366"/>
                </a:solidFill>
                <a:latin typeface="Calibri" charset="0"/>
              </a:rPr>
              <a:t>Language Resources</a:t>
            </a:r>
          </a:p>
          <a:p>
            <a:pPr>
              <a:spcAft>
                <a:spcPts val="1282"/>
              </a:spcAft>
              <a:buFont typeface="Calibri" charset="0"/>
              <a:buAutoNum type="arabicPeriod"/>
            </a:pPr>
            <a:r>
              <a:rPr lang="en-US" sz="2600" b="1" dirty="0" smtClean="0">
                <a:solidFill>
                  <a:srgbClr val="003366"/>
                </a:solidFill>
                <a:latin typeface="Calibri" charset="0"/>
              </a:rPr>
              <a:t>Pipeline </a:t>
            </a:r>
            <a:r>
              <a:rPr lang="en-US" sz="2600" b="1" dirty="0">
                <a:solidFill>
                  <a:srgbClr val="003366"/>
                </a:solidFill>
                <a:latin typeface="Calibri" charset="0"/>
              </a:rPr>
              <a:t>for Language Resource </a:t>
            </a:r>
            <a:r>
              <a:rPr lang="en-US" sz="2600" b="1" dirty="0" smtClean="0">
                <a:solidFill>
                  <a:srgbClr val="003366"/>
                </a:solidFill>
                <a:latin typeface="Calibri" charset="0"/>
              </a:rPr>
              <a:t>Adaptation</a:t>
            </a:r>
          </a:p>
          <a:p>
            <a:pPr>
              <a:spcAft>
                <a:spcPts val="1282"/>
              </a:spcAft>
              <a:buFont typeface="Calibri" charset="0"/>
              <a:buAutoNum type="arabicPeriod"/>
            </a:pPr>
            <a:r>
              <a:rPr lang="en-US" sz="2600" dirty="0" smtClean="0">
                <a:solidFill>
                  <a:srgbClr val="003366"/>
                </a:solidFill>
                <a:latin typeface="Calibri" charset="0"/>
              </a:rPr>
              <a:t>Tools and Demos</a:t>
            </a:r>
            <a:endParaRPr lang="en-US" sz="2600" dirty="0">
              <a:solidFill>
                <a:srgbClr val="003366"/>
              </a:solidFill>
              <a:latin typeface="Calibri" charset="0"/>
            </a:endParaRPr>
          </a:p>
        </p:txBody>
      </p:sp>
    </p:spTree>
    <p:extLst>
      <p:ext uri="{BB962C8B-B14F-4D97-AF65-F5344CB8AC3E}">
        <p14:creationId xmlns:p14="http://schemas.microsoft.com/office/powerpoint/2010/main" val="2278342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434176" y="260648"/>
            <a:ext cx="7698240" cy="391721"/>
          </a:xfrm>
        </p:spPr>
        <p:txBody>
          <a:bodyPr/>
          <a:lstStyle/>
          <a:p>
            <a:r>
              <a:rPr lang="en-US" sz="2900" dirty="0">
                <a:latin typeface="Calibri" charset="0"/>
                <a:ea typeface="MS PGothic" charset="0"/>
                <a:cs typeface="Calibri" charset="0"/>
              </a:rPr>
              <a:t>Pipeline for Language Resource Adaptation</a:t>
            </a:r>
          </a:p>
        </p:txBody>
      </p:sp>
      <p:pic>
        <p:nvPicPr>
          <p:cNvPr id="34818" name="Picture 5" descr="over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37"/>
            <a:ext cx="9144000" cy="28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ontent Placeholder 2"/>
          <p:cNvSpPr>
            <a:spLocks noGrp="1"/>
          </p:cNvSpPr>
          <p:nvPr>
            <p:ph idx="1"/>
          </p:nvPr>
        </p:nvSpPr>
        <p:spPr>
          <a:xfrm>
            <a:off x="354240" y="3789039"/>
            <a:ext cx="8435520" cy="2088219"/>
          </a:xfrm>
        </p:spPr>
        <p:txBody>
          <a:bodyPr/>
          <a:lstStyle/>
          <a:p>
            <a:pPr marL="414726" indent="-414726"/>
            <a:r>
              <a:rPr lang="en-US" sz="2400">
                <a:latin typeface="Calibri" charset="0"/>
                <a:ea typeface="MS PGothic" charset="0"/>
              </a:rPr>
              <a:t>domain-specific sentiment lexicon generation</a:t>
            </a:r>
          </a:p>
          <a:p>
            <a:pPr marL="414726" indent="-414726"/>
            <a:r>
              <a:rPr lang="en-US" sz="2400">
                <a:latin typeface="Calibri" charset="0"/>
                <a:ea typeface="MS PGothic" charset="0"/>
              </a:rPr>
              <a:t>entity extraction for aspect-based sentiment analysis</a:t>
            </a:r>
          </a:p>
          <a:p>
            <a:pPr marL="414726" indent="-414726"/>
            <a:r>
              <a:rPr lang="en-US" sz="2400">
                <a:latin typeface="Calibri" charset="0"/>
                <a:ea typeface="MS PGothic" charset="0"/>
              </a:rPr>
              <a:t>sentiment analysis in the context of entities</a:t>
            </a:r>
          </a:p>
          <a:p>
            <a:pPr marL="414726" indent="-414726"/>
            <a:r>
              <a:rPr lang="en-US" sz="2400">
                <a:latin typeface="Calibri" charset="0"/>
                <a:ea typeface="MS PGothic" charset="0"/>
              </a:rPr>
              <a:t>lexicons are modeled using </a:t>
            </a:r>
            <a:r>
              <a:rPr lang="en-US" sz="2400" i="1">
                <a:latin typeface="Calibri" charset="0"/>
                <a:ea typeface="MS PGothic" charset="0"/>
              </a:rPr>
              <a:t>lemon</a:t>
            </a:r>
          </a:p>
          <a:p>
            <a:pPr marL="414726" indent="-414726"/>
            <a:r>
              <a:rPr lang="en-US" sz="2400">
                <a:latin typeface="Calibri" charset="0"/>
                <a:ea typeface="MS PGothic" charset="0"/>
              </a:rPr>
              <a:t>sentiments are modeled using </a:t>
            </a:r>
            <a:r>
              <a:rPr lang="en-US" sz="2400" i="1">
                <a:latin typeface="Calibri" charset="0"/>
                <a:ea typeface="MS PGothic" charset="0"/>
              </a:rPr>
              <a:t>Marl</a:t>
            </a:r>
          </a:p>
        </p:txBody>
      </p:sp>
    </p:spTree>
    <p:extLst>
      <p:ext uri="{BB962C8B-B14F-4D97-AF65-F5344CB8AC3E}">
        <p14:creationId xmlns:p14="http://schemas.microsoft.com/office/powerpoint/2010/main" val="880859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Corpus Conversion</a:t>
            </a:r>
          </a:p>
        </p:txBody>
      </p:sp>
      <p:pic>
        <p:nvPicPr>
          <p:cNvPr id="36866" name="Picture 5" descr="over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37"/>
            <a:ext cx="9144000" cy="28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p:cNvSpPr>
            <a:spLocks noGrp="1"/>
          </p:cNvSpPr>
          <p:nvPr>
            <p:ph idx="1"/>
          </p:nvPr>
        </p:nvSpPr>
        <p:spPr>
          <a:xfrm>
            <a:off x="354240" y="3789039"/>
            <a:ext cx="8435520" cy="2088219"/>
          </a:xfrm>
        </p:spPr>
        <p:txBody>
          <a:bodyPr/>
          <a:lstStyle/>
          <a:p>
            <a:pPr marL="414726" indent="-414726"/>
            <a:r>
              <a:rPr lang="en-US" sz="2400">
                <a:latin typeface="Calibri" charset="0"/>
                <a:ea typeface="MS PGothic" charset="0"/>
              </a:rPr>
              <a:t>adapts sentiment corpora to a common schema (NIF, Marl)</a:t>
            </a:r>
          </a:p>
        </p:txBody>
      </p:sp>
      <p:sp>
        <p:nvSpPr>
          <p:cNvPr id="2" name="Rounded Rectangle 1"/>
          <p:cNvSpPr/>
          <p:nvPr/>
        </p:nvSpPr>
        <p:spPr>
          <a:xfrm>
            <a:off x="1404000" y="1052751"/>
            <a:ext cx="1008000" cy="266428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1165314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Example: Corpus Conversion</a:t>
            </a:r>
          </a:p>
        </p:txBody>
      </p:sp>
      <p:sp>
        <p:nvSpPr>
          <p:cNvPr id="40962" name="Content Placeholder 2"/>
          <p:cNvSpPr>
            <a:spLocks noGrp="1"/>
          </p:cNvSpPr>
          <p:nvPr>
            <p:ph idx="1"/>
          </p:nvPr>
        </p:nvSpPr>
        <p:spPr>
          <a:xfrm>
            <a:off x="456481" y="881373"/>
            <a:ext cx="8220960" cy="4002181"/>
          </a:xfrm>
        </p:spPr>
        <p:txBody>
          <a:bodyPr/>
          <a:lstStyle/>
          <a:p>
            <a:pPr marL="0" indent="0">
              <a:spcBef>
                <a:spcPts val="0"/>
              </a:spcBef>
              <a:spcAft>
                <a:spcPts val="0"/>
              </a:spcAft>
              <a:buNone/>
            </a:pPr>
            <a:r>
              <a:rPr lang="en-US" sz="1800" dirty="0">
                <a:latin typeface="Calibri" charset="0"/>
                <a:ea typeface="MS PGothic" charset="0"/>
              </a:rPr>
              <a:t>"entries": [   {</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nif:String</a:t>
            </a:r>
            <a:r>
              <a:rPr lang="en-US" sz="1800" dirty="0">
                <a:latin typeface="Calibri" charset="0"/>
                <a:ea typeface="MS PGothic" charset="0"/>
              </a:rPr>
              <a:t>": “We got a good deal compared to other Madrid prices and as we were only using the hotel as a base so we didn't expect too much. Location of the Alberto </a:t>
            </a:r>
            <a:r>
              <a:rPr lang="en-US" sz="1800" dirty="0" smtClean="0">
                <a:latin typeface="Calibri" charset="0"/>
                <a:ea typeface="MS PGothic" charset="0"/>
              </a:rPr>
              <a:t>Aguilera </a:t>
            </a:r>
            <a:r>
              <a:rPr lang="en-US" sz="1800" dirty="0">
                <a:latin typeface="Calibri" charset="0"/>
                <a:ea typeface="MS PGothic" charset="0"/>
              </a:rPr>
              <a:t>NH hotel was pretty good and the room was quiet and clean. We had a safe and free </a:t>
            </a:r>
            <a:r>
              <a:rPr lang="en-US" sz="1800" dirty="0" err="1">
                <a:latin typeface="Calibri" charset="0"/>
                <a:ea typeface="MS PGothic" charset="0"/>
              </a:rPr>
              <a:t>wi-fi</a:t>
            </a:r>
            <a:r>
              <a:rPr lang="en-US" sz="1800" dirty="0">
                <a:latin typeface="Calibri" charset="0"/>
                <a:ea typeface="MS PGothic" charset="0"/>
              </a:rPr>
              <a:t>. Only downside was the room was on the small side and the bathroom was tiny.",</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dc:language</a:t>
            </a:r>
            <a:r>
              <a:rPr lang="en-US" sz="1800" dirty="0">
                <a:latin typeface="Calibri" charset="0"/>
                <a:ea typeface="MS PGothic" charset="0"/>
              </a:rPr>
              <a:t>": "en",</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prov:wasDerivedFrom</a:t>
            </a:r>
            <a:r>
              <a:rPr lang="en-US" sz="1800" dirty="0">
                <a:latin typeface="Calibri" charset="0"/>
                <a:ea typeface="MS PGothic" charset="0"/>
              </a:rPr>
              <a:t>": {</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type": "</a:t>
            </a:r>
            <a:r>
              <a:rPr lang="en-US" sz="1800" dirty="0" err="1">
                <a:latin typeface="Calibri" charset="0"/>
                <a:ea typeface="MS PGothic" charset="0"/>
              </a:rPr>
              <a:t>es:TripadvisorComment</a:t>
            </a:r>
            <a:r>
              <a:rPr lang="en-US" sz="1800" dirty="0">
                <a:latin typeface="Calibri" charset="0"/>
                <a:ea typeface="MS PGothic" charset="0"/>
              </a:rPr>
              <a:t>”</a:t>
            </a:r>
            <a:r>
              <a:rPr lang="en-US" sz="1800" dirty="0" smtClean="0">
                <a:latin typeface="Calibri" charset="0"/>
                <a:ea typeface="MS PGothic" charset="0"/>
              </a:rPr>
              <a:t>,</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date": "2008-09-10",</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user": "</a:t>
            </a:r>
            <a:r>
              <a:rPr lang="en-US" sz="1800" dirty="0" err="1">
                <a:latin typeface="Calibri" charset="0"/>
                <a:ea typeface="MS PGothic" charset="0"/>
              </a:rPr>
              <a:t>kekeScotland</a:t>
            </a:r>
            <a:r>
              <a:rPr lang="en-US" sz="1800" dirty="0">
                <a:latin typeface="Calibri" charset="0"/>
                <a:ea typeface="MS PGothic" charset="0"/>
              </a:rPr>
              <a:t>” },</a:t>
            </a:r>
          </a:p>
          <a:p>
            <a:pPr marL="0" indent="0">
              <a:spcBef>
                <a:spcPts val="0"/>
              </a:spcBef>
              <a:spcAft>
                <a:spcPts val="0"/>
              </a:spcAft>
              <a:buNone/>
            </a:pPr>
            <a:r>
              <a:rPr lang="en-US" sz="1800" dirty="0">
                <a:latin typeface="Calibri" charset="0"/>
                <a:ea typeface="MS PGothic" charset="0"/>
              </a:rPr>
              <a:t> "opinions": [ {</a:t>
            </a:r>
          </a:p>
          <a:p>
            <a:pPr marL="0" indent="0">
              <a:spcBef>
                <a:spcPts val="0"/>
              </a:spcBef>
              <a:spcAft>
                <a:spcPts val="0"/>
              </a:spcAft>
              <a:buNone/>
            </a:pPr>
            <a:r>
              <a:rPr lang="en-US" sz="1800" dirty="0">
                <a:latin typeface="Calibri" charset="0"/>
                <a:ea typeface="MS PGothic" charset="0"/>
              </a:rPr>
              <a:t>	"@id": "_:Opinion01",</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marl:hasPolarity</a:t>
            </a:r>
            <a:r>
              <a:rPr lang="en-US" sz="1800" dirty="0">
                <a:latin typeface="Calibri" charset="0"/>
                <a:ea typeface="MS PGothic" charset="0"/>
              </a:rPr>
              <a:t>": "</a:t>
            </a:r>
            <a:r>
              <a:rPr lang="en-US" sz="1800" dirty="0" err="1">
                <a:latin typeface="Calibri" charset="0"/>
                <a:ea typeface="MS PGothic" charset="0"/>
              </a:rPr>
              <a:t>marl:Positive</a:t>
            </a:r>
            <a:r>
              <a:rPr lang="en-US" sz="1800" dirty="0">
                <a:latin typeface="Calibri" charset="0"/>
                <a:ea typeface="MS PGothic" charset="0"/>
              </a:rPr>
              <a:t>",</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marl:polarityValue</a:t>
            </a:r>
            <a:r>
              <a:rPr lang="en-US" sz="1800" dirty="0">
                <a:latin typeface="Calibri" charset="0"/>
                <a:ea typeface="MS PGothic" charset="0"/>
              </a:rPr>
              <a:t>": 4,</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marl:describesObjectFeature</a:t>
            </a:r>
            <a:r>
              <a:rPr lang="en-US" sz="1800" dirty="0">
                <a:latin typeface="Calibri" charset="0"/>
                <a:ea typeface="MS PGothic" charset="0"/>
              </a:rPr>
              <a:t>": "Overall”}, </a:t>
            </a:r>
          </a:p>
          <a:p>
            <a:pPr marL="0" indent="0">
              <a:spcBef>
                <a:spcPts val="0"/>
              </a:spcBef>
              <a:spcAft>
                <a:spcPts val="0"/>
              </a:spcAft>
              <a:buNone/>
            </a:pPr>
            <a:r>
              <a:rPr lang="en-US" sz="1800" dirty="0">
                <a:latin typeface="Calibri" charset="0"/>
                <a:ea typeface="MS PGothic" charset="0"/>
              </a:rPr>
              <a:t>	…}]</a:t>
            </a:r>
          </a:p>
          <a:p>
            <a:pPr marL="0" indent="0">
              <a:spcBef>
                <a:spcPts val="0"/>
              </a:spcBef>
              <a:spcAft>
                <a:spcPts val="0"/>
              </a:spcAft>
              <a:buNone/>
            </a:pPr>
            <a:r>
              <a:rPr lang="en-US" sz="1800" dirty="0">
                <a:latin typeface="Calibri" charset="0"/>
                <a:ea typeface="MS PGothic" charset="0"/>
              </a:rPr>
              <a:t>… }]</a:t>
            </a:r>
          </a:p>
        </p:txBody>
      </p:sp>
    </p:spTree>
    <p:extLst>
      <p:ext uri="{BB962C8B-B14F-4D97-AF65-F5344CB8AC3E}">
        <p14:creationId xmlns:p14="http://schemas.microsoft.com/office/powerpoint/2010/main" val="3782768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Example: Corpus Conversion</a:t>
            </a:r>
          </a:p>
        </p:txBody>
      </p:sp>
      <p:sp>
        <p:nvSpPr>
          <p:cNvPr id="40962" name="Content Placeholder 2"/>
          <p:cNvSpPr>
            <a:spLocks noGrp="1"/>
          </p:cNvSpPr>
          <p:nvPr>
            <p:ph idx="1"/>
          </p:nvPr>
        </p:nvSpPr>
        <p:spPr>
          <a:xfrm>
            <a:off x="456481" y="881373"/>
            <a:ext cx="8220960" cy="4002181"/>
          </a:xfrm>
        </p:spPr>
        <p:txBody>
          <a:bodyPr/>
          <a:lstStyle/>
          <a:p>
            <a:pPr marL="0" indent="0">
              <a:spcBef>
                <a:spcPts val="0"/>
              </a:spcBef>
              <a:spcAft>
                <a:spcPts val="0"/>
              </a:spcAft>
              <a:buNone/>
            </a:pPr>
            <a:r>
              <a:rPr lang="en-US" sz="1800" dirty="0">
                <a:latin typeface="Calibri" charset="0"/>
                <a:ea typeface="MS PGothic" charset="0"/>
              </a:rPr>
              <a:t>"entries": [   {</a:t>
            </a:r>
          </a:p>
          <a:p>
            <a:pPr marL="0" indent="0">
              <a:spcBef>
                <a:spcPts val="0"/>
              </a:spcBef>
              <a:spcAft>
                <a:spcPts val="0"/>
              </a:spcAft>
              <a:buNone/>
            </a:pPr>
            <a:r>
              <a:rPr lang="en-US" sz="1800" dirty="0">
                <a:latin typeface="Calibri" charset="0"/>
                <a:ea typeface="MS PGothic" charset="0"/>
              </a:rPr>
              <a:t> </a:t>
            </a:r>
            <a:r>
              <a:rPr lang="en-US" sz="1800" b="1" dirty="0">
                <a:latin typeface="Calibri" charset="0"/>
                <a:ea typeface="MS PGothic" charset="0"/>
              </a:rPr>
              <a:t>"</a:t>
            </a:r>
            <a:r>
              <a:rPr lang="en-US" sz="1800" b="1" dirty="0" err="1">
                <a:latin typeface="Calibri" charset="0"/>
                <a:ea typeface="MS PGothic" charset="0"/>
              </a:rPr>
              <a:t>nif:String</a:t>
            </a:r>
            <a:r>
              <a:rPr lang="en-US" sz="1800" b="1" dirty="0">
                <a:latin typeface="Calibri" charset="0"/>
                <a:ea typeface="MS PGothic" charset="0"/>
              </a:rPr>
              <a:t>": “We got a good deal compared to other Madrid prices and as we were only using the hotel as a base so we didn't expect too much. Location of the Alberto </a:t>
            </a:r>
            <a:r>
              <a:rPr lang="en-US" sz="1800" b="1" dirty="0" smtClean="0">
                <a:latin typeface="Calibri" charset="0"/>
                <a:ea typeface="MS PGothic" charset="0"/>
              </a:rPr>
              <a:t>Aguilera </a:t>
            </a:r>
            <a:r>
              <a:rPr lang="en-US" sz="1800" b="1" dirty="0">
                <a:latin typeface="Calibri" charset="0"/>
                <a:ea typeface="MS PGothic" charset="0"/>
              </a:rPr>
              <a:t>NH hotel was pretty good and the room was quiet and clean. We had a safe and free </a:t>
            </a:r>
            <a:r>
              <a:rPr lang="en-US" sz="1800" b="1" dirty="0" err="1">
                <a:latin typeface="Calibri" charset="0"/>
                <a:ea typeface="MS PGothic" charset="0"/>
              </a:rPr>
              <a:t>wi-fi</a:t>
            </a:r>
            <a:r>
              <a:rPr lang="en-US" sz="1800" b="1" dirty="0">
                <a:latin typeface="Calibri" charset="0"/>
                <a:ea typeface="MS PGothic" charset="0"/>
              </a:rPr>
              <a:t>. Only downside was the room was on the small side and the bathroom was tiny."</a:t>
            </a:r>
            <a:r>
              <a:rPr lang="en-US" sz="1800" dirty="0">
                <a:latin typeface="Calibri" charset="0"/>
                <a:ea typeface="MS PGothic" charset="0"/>
              </a:rPr>
              <a:t>,</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dc:language</a:t>
            </a:r>
            <a:r>
              <a:rPr lang="en-US" sz="1800" dirty="0">
                <a:latin typeface="Calibri" charset="0"/>
                <a:ea typeface="MS PGothic" charset="0"/>
              </a:rPr>
              <a:t>": "en",</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prov:wasDerivedFrom</a:t>
            </a:r>
            <a:r>
              <a:rPr lang="en-US" sz="1800" dirty="0">
                <a:latin typeface="Calibri" charset="0"/>
                <a:ea typeface="MS PGothic" charset="0"/>
              </a:rPr>
              <a:t>": {</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type": "</a:t>
            </a:r>
            <a:r>
              <a:rPr lang="en-US" sz="1800" dirty="0" err="1">
                <a:latin typeface="Calibri" charset="0"/>
                <a:ea typeface="MS PGothic" charset="0"/>
              </a:rPr>
              <a:t>es:TripadvisorComment</a:t>
            </a:r>
            <a:r>
              <a:rPr lang="en-US" sz="1800" dirty="0">
                <a:latin typeface="Calibri" charset="0"/>
                <a:ea typeface="MS PGothic" charset="0"/>
              </a:rPr>
              <a:t>”</a:t>
            </a:r>
            <a:r>
              <a:rPr lang="en-US" sz="1800" dirty="0" smtClean="0">
                <a:latin typeface="Calibri" charset="0"/>
                <a:ea typeface="MS PGothic" charset="0"/>
              </a:rPr>
              <a:t>,</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date": "2008-09-10",</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user": "</a:t>
            </a:r>
            <a:r>
              <a:rPr lang="en-US" sz="1800" dirty="0" err="1">
                <a:latin typeface="Calibri" charset="0"/>
                <a:ea typeface="MS PGothic" charset="0"/>
              </a:rPr>
              <a:t>kekeScotland</a:t>
            </a:r>
            <a:r>
              <a:rPr lang="en-US" sz="1800" dirty="0">
                <a:latin typeface="Calibri" charset="0"/>
                <a:ea typeface="MS PGothic" charset="0"/>
              </a:rPr>
              <a:t>” },</a:t>
            </a:r>
          </a:p>
          <a:p>
            <a:pPr marL="0" indent="0">
              <a:spcBef>
                <a:spcPts val="0"/>
              </a:spcBef>
              <a:spcAft>
                <a:spcPts val="0"/>
              </a:spcAft>
              <a:buNone/>
            </a:pPr>
            <a:r>
              <a:rPr lang="en-US" sz="1800" dirty="0">
                <a:latin typeface="Calibri" charset="0"/>
                <a:ea typeface="MS PGothic" charset="0"/>
              </a:rPr>
              <a:t> "opinions": [ {</a:t>
            </a:r>
          </a:p>
          <a:p>
            <a:pPr marL="0" indent="0">
              <a:spcBef>
                <a:spcPts val="0"/>
              </a:spcBef>
              <a:spcAft>
                <a:spcPts val="0"/>
              </a:spcAft>
              <a:buNone/>
            </a:pPr>
            <a:r>
              <a:rPr lang="en-US" sz="1800" dirty="0">
                <a:latin typeface="Calibri" charset="0"/>
                <a:ea typeface="MS PGothic" charset="0"/>
              </a:rPr>
              <a:t>	"@id": "_:Opinion01",</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marl:hasPolarity</a:t>
            </a:r>
            <a:r>
              <a:rPr lang="en-US" sz="1800" dirty="0">
                <a:latin typeface="Calibri" charset="0"/>
                <a:ea typeface="MS PGothic" charset="0"/>
              </a:rPr>
              <a:t>": "</a:t>
            </a:r>
            <a:r>
              <a:rPr lang="en-US" sz="1800" dirty="0" err="1">
                <a:latin typeface="Calibri" charset="0"/>
                <a:ea typeface="MS PGothic" charset="0"/>
              </a:rPr>
              <a:t>marl:Positive</a:t>
            </a:r>
            <a:r>
              <a:rPr lang="en-US" sz="1800" dirty="0">
                <a:latin typeface="Calibri" charset="0"/>
                <a:ea typeface="MS PGothic" charset="0"/>
              </a:rPr>
              <a:t>",</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marl:polarityValue</a:t>
            </a:r>
            <a:r>
              <a:rPr lang="en-US" sz="1800" dirty="0">
                <a:latin typeface="Calibri" charset="0"/>
                <a:ea typeface="MS PGothic" charset="0"/>
              </a:rPr>
              <a:t>": 4,</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marl:describesObjectFeature</a:t>
            </a:r>
            <a:r>
              <a:rPr lang="en-US" sz="1800" dirty="0">
                <a:latin typeface="Calibri" charset="0"/>
                <a:ea typeface="MS PGothic" charset="0"/>
              </a:rPr>
              <a:t>": "Overall”}, </a:t>
            </a:r>
          </a:p>
          <a:p>
            <a:pPr marL="0" indent="0">
              <a:spcBef>
                <a:spcPts val="0"/>
              </a:spcBef>
              <a:spcAft>
                <a:spcPts val="0"/>
              </a:spcAft>
              <a:buNone/>
            </a:pPr>
            <a:r>
              <a:rPr lang="en-US" sz="1800" dirty="0">
                <a:latin typeface="Calibri" charset="0"/>
                <a:ea typeface="MS PGothic" charset="0"/>
              </a:rPr>
              <a:t>	…}]</a:t>
            </a:r>
          </a:p>
          <a:p>
            <a:pPr marL="0" indent="0">
              <a:spcBef>
                <a:spcPts val="0"/>
              </a:spcBef>
              <a:spcAft>
                <a:spcPts val="0"/>
              </a:spcAft>
              <a:buNone/>
            </a:pPr>
            <a:r>
              <a:rPr lang="en-US" sz="1800" dirty="0">
                <a:latin typeface="Calibri" charset="0"/>
                <a:ea typeface="MS PGothic" charset="0"/>
              </a:rPr>
              <a:t>… }]</a:t>
            </a:r>
          </a:p>
        </p:txBody>
      </p:sp>
    </p:spTree>
    <p:extLst>
      <p:ext uri="{BB962C8B-B14F-4D97-AF65-F5344CB8AC3E}">
        <p14:creationId xmlns:p14="http://schemas.microsoft.com/office/powerpoint/2010/main" val="3782768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Example: Corpus Conversion</a:t>
            </a:r>
          </a:p>
        </p:txBody>
      </p:sp>
      <p:sp>
        <p:nvSpPr>
          <p:cNvPr id="40962" name="Content Placeholder 2"/>
          <p:cNvSpPr>
            <a:spLocks noGrp="1"/>
          </p:cNvSpPr>
          <p:nvPr>
            <p:ph idx="1"/>
          </p:nvPr>
        </p:nvSpPr>
        <p:spPr>
          <a:xfrm>
            <a:off x="456481" y="881373"/>
            <a:ext cx="8220960" cy="4002181"/>
          </a:xfrm>
        </p:spPr>
        <p:txBody>
          <a:bodyPr/>
          <a:lstStyle/>
          <a:p>
            <a:pPr marL="0" indent="0">
              <a:spcBef>
                <a:spcPts val="0"/>
              </a:spcBef>
              <a:spcAft>
                <a:spcPts val="0"/>
              </a:spcAft>
              <a:buNone/>
            </a:pPr>
            <a:r>
              <a:rPr lang="en-US" sz="1800" dirty="0">
                <a:latin typeface="Calibri" charset="0"/>
                <a:ea typeface="MS PGothic" charset="0"/>
              </a:rPr>
              <a:t>"entries": [   {</a:t>
            </a:r>
          </a:p>
          <a:p>
            <a:pPr marL="0" indent="0">
              <a:spcBef>
                <a:spcPts val="0"/>
              </a:spcBef>
              <a:spcAft>
                <a:spcPts val="0"/>
              </a:spcAft>
              <a:buNone/>
            </a:pPr>
            <a:r>
              <a:rPr lang="en-US" sz="1800" dirty="0">
                <a:latin typeface="Calibri" charset="0"/>
                <a:ea typeface="MS PGothic" charset="0"/>
              </a:rPr>
              <a:t> </a:t>
            </a:r>
            <a:r>
              <a:rPr lang="en-US" sz="1800" b="1" dirty="0">
                <a:latin typeface="Calibri" charset="0"/>
                <a:ea typeface="MS PGothic" charset="0"/>
              </a:rPr>
              <a:t>"</a:t>
            </a:r>
            <a:r>
              <a:rPr lang="en-US" sz="1800" b="1" dirty="0" err="1">
                <a:latin typeface="Calibri" charset="0"/>
                <a:ea typeface="MS PGothic" charset="0"/>
              </a:rPr>
              <a:t>nif:String</a:t>
            </a:r>
            <a:r>
              <a:rPr lang="en-US" sz="1800" b="1" dirty="0">
                <a:latin typeface="Calibri" charset="0"/>
                <a:ea typeface="MS PGothic" charset="0"/>
              </a:rPr>
              <a:t>": “We got a good deal compared to other Madrid prices and as we were only using the hotel as a base so we didn't expect too much. Location of the Alberto </a:t>
            </a:r>
            <a:r>
              <a:rPr lang="en-US" sz="1800" b="1" dirty="0" smtClean="0">
                <a:latin typeface="Calibri" charset="0"/>
                <a:ea typeface="MS PGothic" charset="0"/>
              </a:rPr>
              <a:t>Aguilera </a:t>
            </a:r>
            <a:r>
              <a:rPr lang="en-US" sz="1800" b="1" dirty="0">
                <a:latin typeface="Calibri" charset="0"/>
                <a:ea typeface="MS PGothic" charset="0"/>
              </a:rPr>
              <a:t>NH hotel was pretty good and the room was quiet and clean. We had a safe and free </a:t>
            </a:r>
            <a:r>
              <a:rPr lang="en-US" sz="1800" b="1" dirty="0" err="1">
                <a:latin typeface="Calibri" charset="0"/>
                <a:ea typeface="MS PGothic" charset="0"/>
              </a:rPr>
              <a:t>wi-fi</a:t>
            </a:r>
            <a:r>
              <a:rPr lang="en-US" sz="1800" b="1" dirty="0">
                <a:latin typeface="Calibri" charset="0"/>
                <a:ea typeface="MS PGothic" charset="0"/>
              </a:rPr>
              <a:t>. Only downside was the room was on the small side and the bathroom was tiny."</a:t>
            </a:r>
            <a:r>
              <a:rPr lang="en-US" sz="1800" dirty="0">
                <a:latin typeface="Calibri" charset="0"/>
                <a:ea typeface="MS PGothic" charset="0"/>
              </a:rPr>
              <a:t>,</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dc:language</a:t>
            </a:r>
            <a:r>
              <a:rPr lang="en-US" sz="1800" dirty="0">
                <a:latin typeface="Calibri" charset="0"/>
                <a:ea typeface="MS PGothic" charset="0"/>
              </a:rPr>
              <a:t>": "en",</a:t>
            </a:r>
          </a:p>
          <a:p>
            <a:pPr marL="0" indent="0">
              <a:spcBef>
                <a:spcPts val="0"/>
              </a:spcBef>
              <a:spcAft>
                <a:spcPts val="0"/>
              </a:spcAft>
              <a:buNone/>
            </a:pPr>
            <a:r>
              <a:rPr lang="en-US" sz="1800" dirty="0">
                <a:latin typeface="Calibri" charset="0"/>
                <a:ea typeface="MS PGothic" charset="0"/>
              </a:rPr>
              <a:t> "</a:t>
            </a:r>
            <a:r>
              <a:rPr lang="en-US" sz="1800" dirty="0" err="1">
                <a:latin typeface="Calibri" charset="0"/>
                <a:ea typeface="MS PGothic" charset="0"/>
              </a:rPr>
              <a:t>prov:wasDerivedFrom</a:t>
            </a:r>
            <a:r>
              <a:rPr lang="en-US" sz="1800" dirty="0">
                <a:latin typeface="Calibri" charset="0"/>
                <a:ea typeface="MS PGothic" charset="0"/>
              </a:rPr>
              <a:t>": {</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type": "</a:t>
            </a:r>
            <a:r>
              <a:rPr lang="en-US" sz="1800" dirty="0" err="1">
                <a:latin typeface="Calibri" charset="0"/>
                <a:ea typeface="MS PGothic" charset="0"/>
              </a:rPr>
              <a:t>es:TripadvisorComment</a:t>
            </a:r>
            <a:r>
              <a:rPr lang="en-US" sz="1800" dirty="0">
                <a:latin typeface="Calibri" charset="0"/>
                <a:ea typeface="MS PGothic" charset="0"/>
              </a:rPr>
              <a:t>”</a:t>
            </a:r>
            <a:r>
              <a:rPr lang="en-US" sz="1800" dirty="0" smtClean="0">
                <a:latin typeface="Calibri" charset="0"/>
                <a:ea typeface="MS PGothic" charset="0"/>
              </a:rPr>
              <a:t>,</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date": "2008-09-10",</a:t>
            </a:r>
          </a:p>
          <a:p>
            <a:pPr marL="0" indent="0">
              <a:spcBef>
                <a:spcPts val="0"/>
              </a:spcBef>
              <a:spcAft>
                <a:spcPts val="0"/>
              </a:spcAft>
              <a:buNone/>
            </a:pPr>
            <a:r>
              <a:rPr lang="en-US" sz="1800" dirty="0" smtClean="0">
                <a:latin typeface="Calibri" charset="0"/>
                <a:ea typeface="MS PGothic" charset="0"/>
              </a:rPr>
              <a:t>	 "</a:t>
            </a:r>
            <a:r>
              <a:rPr lang="en-US" sz="1800" dirty="0">
                <a:latin typeface="Calibri" charset="0"/>
                <a:ea typeface="MS PGothic" charset="0"/>
              </a:rPr>
              <a:t>user": "</a:t>
            </a:r>
            <a:r>
              <a:rPr lang="en-US" sz="1800" dirty="0" err="1">
                <a:latin typeface="Calibri" charset="0"/>
                <a:ea typeface="MS PGothic" charset="0"/>
              </a:rPr>
              <a:t>kekeScotland</a:t>
            </a:r>
            <a:r>
              <a:rPr lang="en-US" sz="1800" dirty="0">
                <a:latin typeface="Calibri" charset="0"/>
                <a:ea typeface="MS PGothic" charset="0"/>
              </a:rPr>
              <a:t>” },</a:t>
            </a:r>
          </a:p>
          <a:p>
            <a:pPr marL="0" indent="0">
              <a:spcBef>
                <a:spcPts val="0"/>
              </a:spcBef>
              <a:spcAft>
                <a:spcPts val="0"/>
              </a:spcAft>
              <a:buNone/>
            </a:pPr>
            <a:r>
              <a:rPr lang="en-US" sz="1800" b="1" dirty="0">
                <a:latin typeface="Calibri" charset="0"/>
                <a:ea typeface="MS PGothic" charset="0"/>
              </a:rPr>
              <a:t> "opinions": [ {</a:t>
            </a:r>
          </a:p>
          <a:p>
            <a:pPr marL="0" indent="0">
              <a:spcBef>
                <a:spcPts val="0"/>
              </a:spcBef>
              <a:spcAft>
                <a:spcPts val="0"/>
              </a:spcAft>
              <a:buNone/>
            </a:pPr>
            <a:r>
              <a:rPr lang="en-US" sz="1800" b="1" dirty="0">
                <a:latin typeface="Calibri" charset="0"/>
                <a:ea typeface="MS PGothic" charset="0"/>
              </a:rPr>
              <a:t>	"@id": "_:Opinion01",</a:t>
            </a:r>
          </a:p>
          <a:p>
            <a:pPr marL="0" indent="0">
              <a:spcBef>
                <a:spcPts val="0"/>
              </a:spcBef>
              <a:spcAft>
                <a:spcPts val="0"/>
              </a:spcAft>
              <a:buNone/>
            </a:pPr>
            <a:r>
              <a:rPr lang="en-US" sz="1800" b="1" dirty="0">
                <a:latin typeface="Calibri" charset="0"/>
                <a:ea typeface="MS PGothic" charset="0"/>
              </a:rPr>
              <a:t>	"</a:t>
            </a:r>
            <a:r>
              <a:rPr lang="en-US" sz="1800" b="1" dirty="0" err="1">
                <a:latin typeface="Calibri" charset="0"/>
                <a:ea typeface="MS PGothic" charset="0"/>
              </a:rPr>
              <a:t>marl:hasPolarity</a:t>
            </a:r>
            <a:r>
              <a:rPr lang="en-US" sz="1800" b="1" dirty="0">
                <a:latin typeface="Calibri" charset="0"/>
                <a:ea typeface="MS PGothic" charset="0"/>
              </a:rPr>
              <a:t>": "</a:t>
            </a:r>
            <a:r>
              <a:rPr lang="en-US" sz="1800" b="1" dirty="0" err="1">
                <a:latin typeface="Calibri" charset="0"/>
                <a:ea typeface="MS PGothic" charset="0"/>
              </a:rPr>
              <a:t>marl:Positive</a:t>
            </a:r>
            <a:r>
              <a:rPr lang="en-US" sz="1800" b="1" dirty="0">
                <a:latin typeface="Calibri" charset="0"/>
                <a:ea typeface="MS PGothic" charset="0"/>
              </a:rPr>
              <a:t>",</a:t>
            </a:r>
          </a:p>
          <a:p>
            <a:pPr marL="0" indent="0">
              <a:spcBef>
                <a:spcPts val="0"/>
              </a:spcBef>
              <a:spcAft>
                <a:spcPts val="0"/>
              </a:spcAft>
              <a:buNone/>
            </a:pPr>
            <a:r>
              <a:rPr lang="en-US" sz="1800" b="1" dirty="0">
                <a:latin typeface="Calibri" charset="0"/>
                <a:ea typeface="MS PGothic" charset="0"/>
              </a:rPr>
              <a:t>	"</a:t>
            </a:r>
            <a:r>
              <a:rPr lang="en-US" sz="1800" b="1" dirty="0" err="1">
                <a:latin typeface="Calibri" charset="0"/>
                <a:ea typeface="MS PGothic" charset="0"/>
              </a:rPr>
              <a:t>marl:polarityValue</a:t>
            </a:r>
            <a:r>
              <a:rPr lang="en-US" sz="1800" b="1" dirty="0">
                <a:latin typeface="Calibri" charset="0"/>
                <a:ea typeface="MS PGothic" charset="0"/>
              </a:rPr>
              <a:t>": 4,</a:t>
            </a:r>
          </a:p>
          <a:p>
            <a:pPr marL="0" indent="0">
              <a:spcBef>
                <a:spcPts val="0"/>
              </a:spcBef>
              <a:spcAft>
                <a:spcPts val="0"/>
              </a:spcAft>
              <a:buNone/>
            </a:pPr>
            <a:r>
              <a:rPr lang="en-US" sz="1800" b="1" dirty="0">
                <a:latin typeface="Calibri" charset="0"/>
                <a:ea typeface="MS PGothic" charset="0"/>
              </a:rPr>
              <a:t>	"</a:t>
            </a:r>
            <a:r>
              <a:rPr lang="en-US" sz="1800" b="1" dirty="0" err="1">
                <a:latin typeface="Calibri" charset="0"/>
                <a:ea typeface="MS PGothic" charset="0"/>
              </a:rPr>
              <a:t>marl:describesObjectFeature</a:t>
            </a:r>
            <a:r>
              <a:rPr lang="en-US" sz="1800" b="1" dirty="0">
                <a:latin typeface="Calibri" charset="0"/>
                <a:ea typeface="MS PGothic" charset="0"/>
              </a:rPr>
              <a:t>": "Overall”}, </a:t>
            </a:r>
          </a:p>
          <a:p>
            <a:pPr marL="0" indent="0">
              <a:spcBef>
                <a:spcPts val="0"/>
              </a:spcBef>
              <a:spcAft>
                <a:spcPts val="0"/>
              </a:spcAft>
              <a:buNone/>
            </a:pPr>
            <a:r>
              <a:rPr lang="en-US" sz="1800" b="1" dirty="0">
                <a:latin typeface="Calibri" charset="0"/>
                <a:ea typeface="MS PGothic" charset="0"/>
              </a:rPr>
              <a:t>	…}]</a:t>
            </a:r>
          </a:p>
          <a:p>
            <a:pPr marL="0" indent="0">
              <a:spcBef>
                <a:spcPts val="0"/>
              </a:spcBef>
              <a:spcAft>
                <a:spcPts val="0"/>
              </a:spcAft>
              <a:buNone/>
            </a:pPr>
            <a:r>
              <a:rPr lang="en-US" sz="1800" dirty="0">
                <a:latin typeface="Calibri" charset="0"/>
                <a:ea typeface="MS PGothic" charset="0"/>
              </a:rPr>
              <a:t>… }]</a:t>
            </a:r>
          </a:p>
        </p:txBody>
      </p:sp>
    </p:spTree>
    <p:extLst>
      <p:ext uri="{BB962C8B-B14F-4D97-AF65-F5344CB8AC3E}">
        <p14:creationId xmlns:p14="http://schemas.microsoft.com/office/powerpoint/2010/main" val="2734844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79200" y="162720"/>
            <a:ext cx="7698240" cy="457968"/>
          </a:xfrm>
        </p:spPr>
        <p:txBody>
          <a:bodyPr/>
          <a:lstStyle/>
          <a:p>
            <a:r>
              <a:rPr lang="en-US" sz="2900" dirty="0">
                <a:latin typeface="Calibri" charset="0"/>
                <a:ea typeface="MS PGothic" charset="0"/>
                <a:cs typeface="Calibri" charset="0"/>
              </a:rPr>
              <a:t>Semantic Analysis</a:t>
            </a:r>
          </a:p>
        </p:txBody>
      </p:sp>
      <p:pic>
        <p:nvPicPr>
          <p:cNvPr id="41986" name="Picture 5" descr="over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37"/>
            <a:ext cx="9144000" cy="28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p:cNvSpPr>
            <a:spLocks noGrp="1"/>
          </p:cNvSpPr>
          <p:nvPr>
            <p:ph idx="1"/>
          </p:nvPr>
        </p:nvSpPr>
        <p:spPr>
          <a:xfrm>
            <a:off x="354240" y="3789039"/>
            <a:ext cx="8435520" cy="2088219"/>
          </a:xfrm>
        </p:spPr>
        <p:txBody>
          <a:bodyPr/>
          <a:lstStyle/>
          <a:p>
            <a:pPr marL="414726" indent="-414726">
              <a:buFont typeface="Arial"/>
              <a:buChar char="•"/>
              <a:defRPr/>
            </a:pPr>
            <a:r>
              <a:rPr lang="en-US" sz="2400" dirty="0">
                <a:latin typeface="Calibri" charset="0"/>
              </a:rPr>
              <a:t>entity class extraction (hotel)</a:t>
            </a:r>
          </a:p>
          <a:p>
            <a:pPr marL="414726" indent="-414726">
              <a:buFont typeface="Arial"/>
              <a:buChar char="•"/>
              <a:defRPr/>
            </a:pPr>
            <a:r>
              <a:rPr lang="en-US" sz="2400" dirty="0">
                <a:latin typeface="Calibri" charset="0"/>
              </a:rPr>
              <a:t>named entity extraction (Alberto </a:t>
            </a:r>
            <a:r>
              <a:rPr lang="en-US" sz="2400" dirty="0" smtClean="0">
                <a:latin typeface="Calibri" charset="0"/>
              </a:rPr>
              <a:t>Aguilera </a:t>
            </a:r>
            <a:r>
              <a:rPr lang="en-US" sz="2400" dirty="0">
                <a:latin typeface="Calibri" charset="0"/>
              </a:rPr>
              <a:t>NH)</a:t>
            </a:r>
          </a:p>
          <a:p>
            <a:pPr marL="414726" indent="-414726">
              <a:buFont typeface="Arial"/>
              <a:buChar char="•"/>
              <a:defRPr/>
            </a:pPr>
            <a:r>
              <a:rPr lang="en-US" sz="2400" dirty="0">
                <a:latin typeface="Calibri" charset="0"/>
              </a:rPr>
              <a:t>linking to LOD (</a:t>
            </a:r>
            <a:r>
              <a:rPr lang="en-US" sz="2400" dirty="0" err="1">
                <a:latin typeface="Calibri" charset="0"/>
              </a:rPr>
              <a:t>DBpedia</a:t>
            </a:r>
            <a:r>
              <a:rPr lang="en-US" sz="2400" dirty="0">
                <a:latin typeface="Calibri" charset="0"/>
              </a:rPr>
              <a:t>) and LLOD cloud (</a:t>
            </a:r>
            <a:r>
              <a:rPr lang="en-US" sz="2400" dirty="0" err="1">
                <a:latin typeface="Calibri" charset="0"/>
              </a:rPr>
              <a:t>WordNet</a:t>
            </a:r>
            <a:r>
              <a:rPr lang="en-US" sz="2400" dirty="0">
                <a:latin typeface="Calibri" charset="0"/>
              </a:rPr>
              <a:t>, </a:t>
            </a:r>
            <a:r>
              <a:rPr lang="en-US" sz="2400" dirty="0" err="1">
                <a:latin typeface="Calibri" charset="0"/>
              </a:rPr>
              <a:t>BabelNet</a:t>
            </a:r>
            <a:r>
              <a:rPr lang="en-US" sz="2400" dirty="0">
                <a:latin typeface="Calibri" charset="0"/>
              </a:rPr>
              <a:t>) </a:t>
            </a:r>
          </a:p>
          <a:p>
            <a:pPr>
              <a:defRPr/>
            </a:pPr>
            <a:endParaRPr lang="en-US" sz="2400" dirty="0">
              <a:latin typeface="Calibri" charset="0"/>
            </a:endParaRPr>
          </a:p>
        </p:txBody>
      </p:sp>
      <p:sp>
        <p:nvSpPr>
          <p:cNvPr id="2" name="Rounded Rectangle 1"/>
          <p:cNvSpPr/>
          <p:nvPr/>
        </p:nvSpPr>
        <p:spPr>
          <a:xfrm>
            <a:off x="2340001" y="1052751"/>
            <a:ext cx="2520000" cy="180018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2877879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35"/>
          <p:cNvSpPr txBox="1">
            <a:spLocks/>
          </p:cNvSpPr>
          <p:nvPr/>
        </p:nvSpPr>
        <p:spPr bwMode="auto">
          <a:xfrm>
            <a:off x="324000" y="1844834"/>
            <a:ext cx="8396640" cy="25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6" tIns="91416" rIns="91416" bIns="91416"/>
          <a:lstStyle>
            <a:lvl1pPr marL="566738" indent="-566738" eaLnBrk="0">
              <a:defRPr sz="2400">
                <a:solidFill>
                  <a:schemeClr val="bg1"/>
                </a:solidFill>
                <a:latin typeface="Times New Roman" charset="0"/>
                <a:ea typeface="MS PGothic" charset="0"/>
                <a:cs typeface="MS PGothic" charset="0"/>
              </a:defRPr>
            </a:lvl1pPr>
            <a:lvl2pPr eaLnBrk="0">
              <a:defRPr sz="2400">
                <a:solidFill>
                  <a:schemeClr val="bg1"/>
                </a:solidFill>
                <a:latin typeface="Times New Roman" charset="0"/>
                <a:ea typeface="MS PGothic" charset="0"/>
                <a:cs typeface="MS PGothic" charset="0"/>
              </a:defRPr>
            </a:lvl2pPr>
            <a:lvl3pPr eaLnBrk="0">
              <a:defRPr sz="2400">
                <a:solidFill>
                  <a:schemeClr val="bg1"/>
                </a:solidFill>
                <a:latin typeface="Times New Roman" charset="0"/>
                <a:ea typeface="MS PGothic" charset="0"/>
                <a:cs typeface="MS PGothic" charset="0"/>
              </a:defRPr>
            </a:lvl3pPr>
            <a:lvl4pPr eaLnBrk="0">
              <a:defRPr sz="2400">
                <a:solidFill>
                  <a:schemeClr val="bg1"/>
                </a:solidFill>
                <a:latin typeface="Times New Roman" charset="0"/>
                <a:ea typeface="MS PGothic" charset="0"/>
                <a:cs typeface="MS PGothic" charset="0"/>
              </a:defRPr>
            </a:lvl4pPr>
            <a:lvl5pPr eaLnBrk="0">
              <a:defRPr sz="2400">
                <a:solidFill>
                  <a:schemeClr val="bg1"/>
                </a:solidFill>
                <a:latin typeface="Times New Roman" charset="0"/>
                <a:ea typeface="MS PGothic" charset="0"/>
                <a:cs typeface="MS P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9pPr>
          </a:lstStyle>
          <a:p>
            <a:pPr>
              <a:spcAft>
                <a:spcPts val="1282"/>
              </a:spcAft>
              <a:buFont typeface="Calibri" charset="0"/>
              <a:buAutoNum type="arabicPeriod"/>
            </a:pPr>
            <a:r>
              <a:rPr lang="en-US" sz="2600" dirty="0">
                <a:solidFill>
                  <a:srgbClr val="003366"/>
                </a:solidFill>
                <a:latin typeface="Calibri" charset="0"/>
              </a:rPr>
              <a:t>EUROSENTIMENT overview</a:t>
            </a:r>
          </a:p>
          <a:p>
            <a:pPr>
              <a:spcAft>
                <a:spcPts val="1282"/>
              </a:spcAft>
              <a:buFont typeface="Calibri" charset="0"/>
              <a:buAutoNum type="arabicPeriod"/>
            </a:pPr>
            <a:r>
              <a:rPr lang="en-US" sz="2600" dirty="0" smtClean="0">
                <a:solidFill>
                  <a:srgbClr val="003366"/>
                </a:solidFill>
                <a:latin typeface="Calibri" charset="0"/>
              </a:rPr>
              <a:t>Legacy </a:t>
            </a:r>
            <a:r>
              <a:rPr lang="en-US" sz="2600" dirty="0">
                <a:solidFill>
                  <a:srgbClr val="003366"/>
                </a:solidFill>
                <a:latin typeface="Calibri" charset="0"/>
              </a:rPr>
              <a:t>Language Resources</a:t>
            </a:r>
          </a:p>
          <a:p>
            <a:pPr>
              <a:spcAft>
                <a:spcPts val="1282"/>
              </a:spcAft>
              <a:buFont typeface="Calibri" charset="0"/>
              <a:buAutoNum type="arabicPeriod"/>
            </a:pPr>
            <a:r>
              <a:rPr lang="en-US" sz="2600" dirty="0" smtClean="0">
                <a:solidFill>
                  <a:srgbClr val="003366"/>
                </a:solidFill>
                <a:latin typeface="Calibri" charset="0"/>
              </a:rPr>
              <a:t>Pipeline </a:t>
            </a:r>
            <a:r>
              <a:rPr lang="en-US" sz="2600" dirty="0">
                <a:solidFill>
                  <a:srgbClr val="003366"/>
                </a:solidFill>
                <a:latin typeface="Calibri" charset="0"/>
              </a:rPr>
              <a:t>for Language Resource </a:t>
            </a:r>
            <a:r>
              <a:rPr lang="en-US" sz="2600" dirty="0" smtClean="0">
                <a:solidFill>
                  <a:srgbClr val="003366"/>
                </a:solidFill>
                <a:latin typeface="Calibri" charset="0"/>
              </a:rPr>
              <a:t>Adaptation</a:t>
            </a:r>
          </a:p>
          <a:p>
            <a:pPr>
              <a:spcAft>
                <a:spcPts val="1282"/>
              </a:spcAft>
              <a:buFont typeface="Calibri" charset="0"/>
              <a:buAutoNum type="arabicPeriod"/>
            </a:pPr>
            <a:r>
              <a:rPr lang="en-US" sz="2600" dirty="0" smtClean="0">
                <a:solidFill>
                  <a:srgbClr val="003366"/>
                </a:solidFill>
                <a:latin typeface="Calibri" charset="0"/>
              </a:rPr>
              <a:t>Tools and Demos</a:t>
            </a:r>
            <a:endParaRPr lang="en-US" sz="2600" dirty="0">
              <a:solidFill>
                <a:srgbClr val="003366"/>
              </a:solidFill>
              <a:latin typeface="Calibri" charset="0"/>
            </a:endParaRPr>
          </a:p>
        </p:txBody>
      </p:sp>
      <p:sp>
        <p:nvSpPr>
          <p:cNvPr id="4" name="Title 1"/>
          <p:cNvSpPr>
            <a:spLocks noGrp="1"/>
          </p:cNvSpPr>
          <p:nvPr>
            <p:ph type="title"/>
          </p:nvPr>
        </p:nvSpPr>
        <p:spPr>
          <a:xfrm>
            <a:off x="979200" y="228967"/>
            <a:ext cx="7698240" cy="391721"/>
          </a:xfrm>
        </p:spPr>
        <p:txBody>
          <a:bodyPr/>
          <a:lstStyle/>
          <a:p>
            <a:r>
              <a:rPr lang="en-US" sz="2900" dirty="0" smtClean="0">
                <a:latin typeface="Calibri" charset="0"/>
                <a:ea typeface="MS PGothic" charset="0"/>
                <a:cs typeface="Calibri" charset="0"/>
              </a:rPr>
              <a:t>Outline</a:t>
            </a:r>
            <a:endParaRPr lang="en-US" sz="2900" dirty="0">
              <a:latin typeface="Calibri" charset="0"/>
              <a:ea typeface="MS PGothic" charset="0"/>
              <a:cs typeface="Calibri" charset="0"/>
            </a:endParaRPr>
          </a:p>
        </p:txBody>
      </p:sp>
    </p:spTree>
    <p:extLst>
      <p:ext uri="{BB962C8B-B14F-4D97-AF65-F5344CB8AC3E}">
        <p14:creationId xmlns:p14="http://schemas.microsoft.com/office/powerpoint/2010/main" val="4051284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15712" y="262091"/>
            <a:ext cx="8164800" cy="430605"/>
          </a:xfrm>
        </p:spPr>
        <p:txBody>
          <a:bodyPr/>
          <a:lstStyle/>
          <a:p>
            <a:r>
              <a:rPr lang="en-US" sz="2900" dirty="0">
                <a:latin typeface="Calibri" charset="0"/>
                <a:ea typeface="MS PGothic" charset="0"/>
                <a:cs typeface="Calibri" charset="0"/>
              </a:rPr>
              <a:t>Example: Entities and Entity Classes Extraction</a:t>
            </a:r>
          </a:p>
        </p:txBody>
      </p:sp>
      <p:sp>
        <p:nvSpPr>
          <p:cNvPr id="44034" name="Content Placeholder 2"/>
          <p:cNvSpPr>
            <a:spLocks noGrp="1"/>
          </p:cNvSpPr>
          <p:nvPr>
            <p:ph idx="1"/>
          </p:nvPr>
        </p:nvSpPr>
        <p:spPr>
          <a:xfrm>
            <a:off x="456481" y="816566"/>
            <a:ext cx="8220960" cy="1371024"/>
          </a:xfrm>
        </p:spPr>
        <p:txBody>
          <a:bodyPr/>
          <a:lstStyle/>
          <a:p>
            <a:pPr marL="0" indent="0">
              <a:buNone/>
              <a:defRPr/>
            </a:pPr>
            <a:r>
              <a:rPr lang="en-US" sz="1800" dirty="0">
                <a:latin typeface="Calibri" charset="0"/>
                <a:ea typeface="MS PGothic" charset="0"/>
              </a:rPr>
              <a:t>“</a:t>
            </a:r>
            <a:r>
              <a:rPr lang="en-US" sz="1600" dirty="0">
                <a:latin typeface="Calibri" charset="0"/>
                <a:ea typeface="MS PGothic" charset="0"/>
              </a:rPr>
              <a:t>We got a good</a:t>
            </a:r>
            <a:r>
              <a:rPr lang="en-US" sz="1600" dirty="0">
                <a:solidFill>
                  <a:srgbClr val="FF0000"/>
                </a:solidFill>
                <a:latin typeface="Calibri" charset="0"/>
                <a:ea typeface="MS PGothic" charset="0"/>
              </a:rPr>
              <a:t> deal</a:t>
            </a:r>
            <a:r>
              <a:rPr lang="en-US" sz="1600" dirty="0">
                <a:latin typeface="Calibri" charset="0"/>
                <a:ea typeface="MS PGothic" charset="0"/>
              </a:rPr>
              <a:t> compared to other </a:t>
            </a:r>
            <a:r>
              <a:rPr lang="en-US" sz="1600" dirty="0">
                <a:solidFill>
                  <a:srgbClr val="7878DE"/>
                </a:solidFill>
                <a:latin typeface="Calibri" charset="0"/>
                <a:ea typeface="MS PGothic" charset="0"/>
              </a:rPr>
              <a:t>Madrid</a:t>
            </a:r>
            <a:r>
              <a:rPr lang="en-US" sz="1600" dirty="0">
                <a:latin typeface="Calibri" charset="0"/>
                <a:ea typeface="MS PGothic" charset="0"/>
              </a:rPr>
              <a:t> prices and as we were only using the </a:t>
            </a:r>
            <a:r>
              <a:rPr lang="en-US" sz="1600" dirty="0">
                <a:solidFill>
                  <a:srgbClr val="7878DE"/>
                </a:solidFill>
                <a:latin typeface="Calibri" charset="0"/>
                <a:ea typeface="MS PGothic" charset="0"/>
              </a:rPr>
              <a:t>hotel</a:t>
            </a:r>
            <a:r>
              <a:rPr lang="en-US" sz="1600" dirty="0">
                <a:latin typeface="Calibri" charset="0"/>
                <a:ea typeface="MS PGothic" charset="0"/>
              </a:rPr>
              <a:t> as a base so we didn't expect too much. </a:t>
            </a:r>
            <a:r>
              <a:rPr lang="en-US" sz="1600" dirty="0">
                <a:solidFill>
                  <a:srgbClr val="7878DE"/>
                </a:solidFill>
                <a:latin typeface="Calibri" charset="0"/>
                <a:ea typeface="MS PGothic" charset="0"/>
              </a:rPr>
              <a:t>Location</a:t>
            </a:r>
            <a:r>
              <a:rPr lang="en-US" sz="1600" dirty="0">
                <a:latin typeface="Calibri" charset="0"/>
                <a:ea typeface="MS PGothic" charset="0"/>
              </a:rPr>
              <a:t> of the </a:t>
            </a:r>
            <a:r>
              <a:rPr lang="en-US" sz="1600" dirty="0">
                <a:solidFill>
                  <a:srgbClr val="7878DE"/>
                </a:solidFill>
                <a:latin typeface="Calibri" charset="0"/>
                <a:ea typeface="MS PGothic" charset="0"/>
              </a:rPr>
              <a:t>Alberto </a:t>
            </a:r>
            <a:r>
              <a:rPr lang="en-US" sz="1600" dirty="0" smtClean="0">
                <a:solidFill>
                  <a:srgbClr val="7878DE"/>
                </a:solidFill>
                <a:latin typeface="Calibri" charset="0"/>
                <a:ea typeface="MS PGothic" charset="0"/>
              </a:rPr>
              <a:t>Aguilera </a:t>
            </a:r>
            <a:r>
              <a:rPr lang="en-US" sz="1600" dirty="0">
                <a:solidFill>
                  <a:srgbClr val="7878DE"/>
                </a:solidFill>
                <a:latin typeface="Calibri" charset="0"/>
                <a:ea typeface="MS PGothic" charset="0"/>
              </a:rPr>
              <a:t>NH </a:t>
            </a:r>
            <a:r>
              <a:rPr lang="en-US" sz="1600" dirty="0">
                <a:latin typeface="Calibri" charset="0"/>
                <a:ea typeface="MS PGothic" charset="0"/>
              </a:rPr>
              <a:t>hotel was pretty good and the </a:t>
            </a:r>
            <a:r>
              <a:rPr lang="en-US" sz="1600" dirty="0">
                <a:solidFill>
                  <a:srgbClr val="008000"/>
                </a:solidFill>
                <a:latin typeface="Calibri" charset="0"/>
                <a:ea typeface="MS PGothic" charset="0"/>
              </a:rPr>
              <a:t>room</a:t>
            </a:r>
            <a:r>
              <a:rPr lang="en-US" sz="1600" dirty="0">
                <a:latin typeface="Calibri" charset="0"/>
                <a:ea typeface="MS PGothic" charset="0"/>
              </a:rPr>
              <a:t> was quiet and clean. We had a safe and free </a:t>
            </a:r>
            <a:r>
              <a:rPr lang="en-US" sz="1600" dirty="0" err="1">
                <a:solidFill>
                  <a:srgbClr val="00B3F6"/>
                </a:solidFill>
                <a:latin typeface="Calibri" charset="0"/>
                <a:ea typeface="MS PGothic" charset="0"/>
              </a:rPr>
              <a:t>wi-fi</a:t>
            </a:r>
            <a:r>
              <a:rPr lang="en-US" sz="1600" dirty="0">
                <a:latin typeface="Calibri" charset="0"/>
                <a:ea typeface="MS PGothic" charset="0"/>
              </a:rPr>
              <a:t>. Only downside was the room was on the small side and the </a:t>
            </a:r>
            <a:r>
              <a:rPr lang="en-US" sz="1600" dirty="0">
                <a:solidFill>
                  <a:srgbClr val="008000"/>
                </a:solidFill>
                <a:latin typeface="Calibri" charset="0"/>
                <a:ea typeface="MS PGothic" charset="0"/>
              </a:rPr>
              <a:t>bathroom</a:t>
            </a:r>
            <a:r>
              <a:rPr lang="en-US" sz="1600" dirty="0">
                <a:latin typeface="Calibri" charset="0"/>
                <a:ea typeface="MS PGothic" charset="0"/>
              </a:rPr>
              <a:t> was tiny. </a:t>
            </a:r>
            <a:r>
              <a:rPr lang="en-US" altLang="ja-JP" sz="1800" dirty="0">
                <a:latin typeface="Calibri" charset="0"/>
                <a:ea typeface="MS PGothic" charset="0"/>
              </a:rPr>
              <a:t>"</a:t>
            </a:r>
          </a:p>
          <a:p>
            <a:pPr>
              <a:defRPr/>
            </a:pPr>
            <a:endParaRPr lang="en-US" sz="1600" dirty="0">
              <a:latin typeface="Calibri" charset="0"/>
              <a:ea typeface="MS PGothic" charset="0"/>
            </a:endParaRPr>
          </a:p>
          <a:p>
            <a:pPr>
              <a:defRPr/>
            </a:pPr>
            <a:endParaRPr lang="en-US" sz="1800" dirty="0">
              <a:latin typeface="Calibri" charset="0"/>
              <a:ea typeface="MS PGothic" charset="0"/>
            </a:endParaRPr>
          </a:p>
          <a:p>
            <a:pPr>
              <a:defRPr/>
            </a:pPr>
            <a:endParaRPr lang="en-US" sz="1800" dirty="0">
              <a:latin typeface="Calibri" charset="0"/>
              <a:ea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6982172"/>
              </p:ext>
            </p:extLst>
          </p:nvPr>
        </p:nvGraphicFramePr>
        <p:xfrm>
          <a:off x="260641" y="1988840"/>
          <a:ext cx="8713440" cy="2493047"/>
        </p:xfrm>
        <a:graphic>
          <a:graphicData uri="http://schemas.openxmlformats.org/drawingml/2006/table">
            <a:tbl>
              <a:tblPr firstRow="1" bandRow="1">
                <a:tableStyleId>{22838BEF-8BB2-4498-84A7-C5851F593DF1}</a:tableStyleId>
              </a:tblPr>
              <a:tblGrid>
                <a:gridCol w="1045484"/>
                <a:gridCol w="3697923"/>
                <a:gridCol w="3970033"/>
              </a:tblGrid>
              <a:tr h="327055">
                <a:tc>
                  <a:txBody>
                    <a:bodyPr/>
                    <a:lstStyle/>
                    <a:p>
                      <a:pPr algn="ctr"/>
                      <a:r>
                        <a:rPr lang="en-US" sz="1400" dirty="0" smtClean="0"/>
                        <a:t>Entity </a:t>
                      </a:r>
                      <a:r>
                        <a:rPr lang="en-US" sz="1400" kern="1200" dirty="0" smtClean="0"/>
                        <a:t>class</a:t>
                      </a:r>
                      <a:endParaRPr lang="en-US" sz="1400" kern="1200" dirty="0">
                        <a:solidFill>
                          <a:schemeClr val="dk1"/>
                        </a:solidFill>
                        <a:latin typeface="+mn-lt"/>
                        <a:ea typeface="+mn-ea"/>
                        <a:cs typeface="+mn-cs"/>
                      </a:endParaRPr>
                    </a:p>
                  </a:txBody>
                  <a:tcPr marL="91444" marR="91444" marT="45736" marB="45736"/>
                </a:tc>
                <a:tc>
                  <a:txBody>
                    <a:bodyPr/>
                    <a:lstStyle/>
                    <a:p>
                      <a:pPr algn="ctr"/>
                      <a:r>
                        <a:rPr lang="en-US" sz="1400" dirty="0" err="1" smtClean="0"/>
                        <a:t>Dbpedia</a:t>
                      </a:r>
                      <a:r>
                        <a:rPr lang="en-US" sz="1400" dirty="0" smtClean="0"/>
                        <a:t> link</a:t>
                      </a:r>
                      <a:endParaRPr lang="en-US" sz="1400" dirty="0"/>
                    </a:p>
                  </a:txBody>
                  <a:tcPr marL="91444" marR="91444" marT="45736" marB="45736"/>
                </a:tc>
                <a:tc>
                  <a:txBody>
                    <a:bodyPr/>
                    <a:lstStyle/>
                    <a:p>
                      <a:pPr algn="ctr"/>
                      <a:r>
                        <a:rPr lang="en-US" sz="1400" dirty="0" err="1" smtClean="0"/>
                        <a:t>WordNet</a:t>
                      </a:r>
                      <a:r>
                        <a:rPr lang="en-US" sz="1400" dirty="0" smtClean="0"/>
                        <a:t> link</a:t>
                      </a:r>
                      <a:endParaRPr lang="en-US" sz="1400" dirty="0"/>
                    </a:p>
                  </a:txBody>
                  <a:tcPr marL="91444" marR="91444" marT="45736" marB="45736"/>
                </a:tc>
              </a:tr>
              <a:tr h="304900">
                <a:tc>
                  <a:txBody>
                    <a:bodyPr/>
                    <a:lstStyle/>
                    <a:p>
                      <a:r>
                        <a:rPr lang="en-US" sz="1400" b="1" dirty="0" smtClean="0"/>
                        <a:t>deal</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http://</a:t>
                      </a:r>
                      <a:r>
                        <a:rPr lang="en-US" sz="1400" dirty="0" err="1" smtClean="0"/>
                        <a:t>dbpedia.org</a:t>
                      </a:r>
                      <a:r>
                        <a:rPr lang="en-US" sz="1400" dirty="0" smtClean="0"/>
                        <a:t>/resource/Deal</a:t>
                      </a:r>
                      <a:endParaRPr lang="en-US" sz="1400" i="1" dirty="0" smtClean="0">
                        <a:latin typeface="Calibri" charset="0"/>
                      </a:endParaRPr>
                    </a:p>
                  </a:txBody>
                  <a:tcPr marL="91444" marR="91444" marT="45736" marB="45736"/>
                </a:tc>
                <a:tc>
                  <a:txBody>
                    <a:bodyPr/>
                    <a:lstStyle/>
                    <a:p>
                      <a:r>
                        <a:rPr lang="en-US" sz="1400" dirty="0" smtClean="0"/>
                        <a:t>http://</a:t>
                      </a:r>
                      <a:r>
                        <a:rPr lang="en-US" sz="1400" dirty="0" err="1" smtClean="0"/>
                        <a:t>wordnet-rdf.princeton.edu</a:t>
                      </a:r>
                      <a:r>
                        <a:rPr lang="en-US" sz="1400" dirty="0" smtClean="0"/>
                        <a:t>/wn31/1110274-n</a:t>
                      </a:r>
                      <a:endParaRPr lang="en-US" sz="1400" dirty="0"/>
                    </a:p>
                  </a:txBody>
                  <a:tcPr marL="91444" marR="91444" marT="45736" marB="45736"/>
                </a:tc>
              </a:tr>
              <a:tr h="506235">
                <a:tc>
                  <a:txBody>
                    <a:bodyPr/>
                    <a:lstStyle/>
                    <a:p>
                      <a:r>
                        <a:rPr lang="en-US" sz="1400" b="1" dirty="0" smtClean="0"/>
                        <a:t>location</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http://</a:t>
                      </a:r>
                      <a:r>
                        <a:rPr lang="en-US" sz="1400" dirty="0" err="1" smtClean="0"/>
                        <a:t>dbpedia.org</a:t>
                      </a:r>
                      <a:r>
                        <a:rPr lang="en-US" sz="1400" dirty="0" smtClean="0"/>
                        <a:t>/resource/Location_(geography)</a:t>
                      </a:r>
                      <a:endParaRPr lang="en-US" sz="1400" i="1" dirty="0" smtClean="0">
                        <a:latin typeface="Calibri" charset="0"/>
                      </a:endParaRPr>
                    </a:p>
                  </a:txBody>
                  <a:tcPr marL="91444" marR="91444" marT="45736" marB="4573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wordnet-rdf.princeton.edu</a:t>
                      </a:r>
                      <a:r>
                        <a:rPr lang="en-US" sz="1400" dirty="0" smtClean="0"/>
                        <a:t>/wn31/27167-n</a:t>
                      </a:r>
                    </a:p>
                  </a:txBody>
                  <a:tcPr marL="91444" marR="91444" marT="45736" marB="45736"/>
                </a:tc>
              </a:tr>
              <a:tr h="304900">
                <a:tc>
                  <a:txBody>
                    <a:bodyPr/>
                    <a:lstStyle/>
                    <a:p>
                      <a:r>
                        <a:rPr lang="en-US" sz="1400" b="1" dirty="0" smtClean="0"/>
                        <a:t>hotel</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dbpedia.org</a:t>
                      </a:r>
                      <a:r>
                        <a:rPr lang="en-US" sz="1400" dirty="0" smtClean="0"/>
                        <a:t>/resource/Hotel</a:t>
                      </a:r>
                      <a:endParaRPr lang="en-US" sz="1400"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wordnet-rdf.princeton.edu</a:t>
                      </a:r>
                      <a:r>
                        <a:rPr lang="en-US" sz="1400" dirty="0" smtClean="0"/>
                        <a:t>/wn31/3542333-n</a:t>
                      </a:r>
                      <a:endParaRPr lang="en-US" sz="1400" dirty="0"/>
                    </a:p>
                  </a:txBody>
                  <a:tcPr marL="91444" marR="91444" marT="45736" marB="45736"/>
                </a:tc>
              </a:tr>
              <a:tr h="304900">
                <a:tc>
                  <a:txBody>
                    <a:bodyPr/>
                    <a:lstStyle/>
                    <a:p>
                      <a:r>
                        <a:rPr lang="en-US" sz="1400" b="1" dirty="0" smtClean="0"/>
                        <a:t>room</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http://dbpedia.org/resource/Room</a:t>
                      </a:r>
                      <a:endParaRPr lang="en-US" sz="1400" dirty="0"/>
                    </a:p>
                  </a:txBody>
                  <a:tcPr marL="91444" marR="91444" marT="45736" marB="45736"/>
                </a:tc>
                <a:tc>
                  <a:txBody>
                    <a:bodyPr/>
                    <a:lstStyle/>
                    <a:p>
                      <a:r>
                        <a:rPr lang="en-US" sz="1400" dirty="0" smtClean="0"/>
                        <a:t>http://</a:t>
                      </a:r>
                      <a:r>
                        <a:rPr lang="en-US" sz="1400" dirty="0" err="1" smtClean="0"/>
                        <a:t>wordnet-rdf.princeton.edu</a:t>
                      </a:r>
                      <a:r>
                        <a:rPr lang="en-US" sz="1400" dirty="0" smtClean="0"/>
                        <a:t>/wn31/4105893-n</a:t>
                      </a:r>
                      <a:endParaRPr lang="en-US" sz="1400" dirty="0"/>
                    </a:p>
                  </a:txBody>
                  <a:tcPr marL="91444" marR="91444" marT="45736" marB="45736"/>
                </a:tc>
              </a:tr>
              <a:tr h="319098">
                <a:tc>
                  <a:txBody>
                    <a:bodyPr/>
                    <a:lstStyle/>
                    <a:p>
                      <a:r>
                        <a:rPr lang="en-US" sz="1400" b="1" dirty="0" err="1" smtClean="0"/>
                        <a:t>wi-fi</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http://</a:t>
                      </a:r>
                      <a:r>
                        <a:rPr lang="en-US" sz="1400" dirty="0" err="1" smtClean="0"/>
                        <a:t>dbpedia.org</a:t>
                      </a:r>
                      <a:r>
                        <a:rPr lang="en-US" sz="1400" dirty="0" smtClean="0"/>
                        <a:t>/resource/</a:t>
                      </a:r>
                      <a:r>
                        <a:rPr lang="en-US" sz="1400" dirty="0" err="1" smtClean="0"/>
                        <a:t>Wi-fi</a:t>
                      </a:r>
                      <a:endParaRPr lang="en-US" sz="1400" dirty="0"/>
                    </a:p>
                  </a:txBody>
                  <a:tcPr marL="91444" marR="91444" marT="45736" marB="45736"/>
                </a:tc>
                <a:tc>
                  <a:txBody>
                    <a:bodyPr/>
                    <a:lstStyle/>
                    <a:p>
                      <a:r>
                        <a:rPr lang="en-US" sz="1400" dirty="0" smtClean="0"/>
                        <a:t>N/A</a:t>
                      </a:r>
                      <a:endParaRPr lang="en-US" sz="1400" dirty="0"/>
                    </a:p>
                  </a:txBody>
                  <a:tcPr marL="91444" marR="91444" marT="45736" marB="45736"/>
                </a:tc>
              </a:tr>
              <a:tr h="414003">
                <a:tc>
                  <a:txBody>
                    <a:bodyPr/>
                    <a:lstStyle/>
                    <a:p>
                      <a:r>
                        <a:rPr lang="en-US" sz="1400" b="1" dirty="0" smtClean="0"/>
                        <a:t>bathroom</a:t>
                      </a:r>
                      <a:endParaRPr lang="en-US" sz="1400" b="1"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dbpedia.org</a:t>
                      </a:r>
                      <a:r>
                        <a:rPr lang="en-US" sz="1400" dirty="0" smtClean="0"/>
                        <a:t>/resource/Bathroom</a:t>
                      </a:r>
                      <a:endParaRPr lang="en-US" sz="1400" dirty="0"/>
                    </a:p>
                  </a:txBody>
                  <a:tcPr marL="91444" marR="91444"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wordnet-rdf.princeton.edu</a:t>
                      </a:r>
                      <a:r>
                        <a:rPr lang="en-US" sz="1400" dirty="0" smtClean="0"/>
                        <a:t>/wn31/2807731-n</a:t>
                      </a:r>
                      <a:endParaRPr lang="en-US" sz="1400" dirty="0"/>
                    </a:p>
                  </a:txBody>
                  <a:tcPr marL="91444" marR="91444" marT="45736" marB="45736"/>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56012981"/>
              </p:ext>
            </p:extLst>
          </p:nvPr>
        </p:nvGraphicFramePr>
        <p:xfrm>
          <a:off x="260641" y="4653136"/>
          <a:ext cx="8760959" cy="1131959"/>
        </p:xfrm>
        <a:graphic>
          <a:graphicData uri="http://schemas.openxmlformats.org/drawingml/2006/table">
            <a:tbl>
              <a:tblPr firstRow="1" bandRow="1">
                <a:tableStyleId>{22838BEF-8BB2-4498-84A7-C5851F593DF1}</a:tableStyleId>
              </a:tblPr>
              <a:tblGrid>
                <a:gridCol w="1763977"/>
                <a:gridCol w="2988911"/>
                <a:gridCol w="4008071"/>
              </a:tblGrid>
              <a:tr h="390941">
                <a:tc>
                  <a:txBody>
                    <a:bodyPr/>
                    <a:lstStyle/>
                    <a:p>
                      <a:pPr algn="ctr"/>
                      <a:r>
                        <a:rPr lang="en-US" sz="1400" dirty="0" smtClean="0"/>
                        <a:t>Named Entity</a:t>
                      </a:r>
                      <a:endParaRPr lang="en-US" sz="1400" dirty="0"/>
                    </a:p>
                  </a:txBody>
                  <a:tcPr marL="91447" marR="91447" marT="45679" marB="45679"/>
                </a:tc>
                <a:tc>
                  <a:txBody>
                    <a:bodyPr/>
                    <a:lstStyle/>
                    <a:p>
                      <a:pPr algn="ctr"/>
                      <a:r>
                        <a:rPr lang="en-US" sz="1400" dirty="0" err="1" smtClean="0"/>
                        <a:t>Dbpedia</a:t>
                      </a:r>
                      <a:r>
                        <a:rPr lang="en-US" sz="1400" dirty="0" smtClean="0"/>
                        <a:t> link</a:t>
                      </a:r>
                      <a:endParaRPr lang="en-US" sz="1400" dirty="0"/>
                    </a:p>
                  </a:txBody>
                  <a:tcPr marL="91447" marR="91447" marT="45679" marB="45679"/>
                </a:tc>
                <a:tc>
                  <a:txBody>
                    <a:bodyPr/>
                    <a:lstStyle/>
                    <a:p>
                      <a:pPr algn="ctr"/>
                      <a:r>
                        <a:rPr lang="en-US" sz="1400" dirty="0" err="1" smtClean="0"/>
                        <a:t>WordNet</a:t>
                      </a:r>
                      <a:r>
                        <a:rPr lang="en-US" sz="1400" dirty="0" smtClean="0"/>
                        <a:t> link</a:t>
                      </a:r>
                      <a:endParaRPr lang="en-US" sz="1400" dirty="0"/>
                    </a:p>
                  </a:txBody>
                  <a:tcPr marL="91447" marR="91447" marT="45679" marB="45679"/>
                </a:tc>
              </a:tr>
              <a:tr h="370509">
                <a:tc>
                  <a:txBody>
                    <a:bodyPr/>
                    <a:lstStyle/>
                    <a:p>
                      <a:r>
                        <a:rPr lang="en-US" sz="1400" b="1" dirty="0" smtClean="0"/>
                        <a:t>Madrid</a:t>
                      </a:r>
                      <a:endParaRPr lang="en-US" sz="1400" b="1" dirty="0"/>
                    </a:p>
                  </a:txBody>
                  <a:tcPr marL="91447" marR="91447" marT="45679" marB="456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http://</a:t>
                      </a:r>
                      <a:r>
                        <a:rPr lang="en-US" sz="1400" dirty="0" err="1" smtClean="0"/>
                        <a:t>dbpedia.org</a:t>
                      </a:r>
                      <a:r>
                        <a:rPr lang="en-US" sz="1400" dirty="0" smtClean="0"/>
                        <a:t>/resource/Madrid</a:t>
                      </a:r>
                      <a:endParaRPr lang="en-US" sz="1400" dirty="0"/>
                    </a:p>
                  </a:txBody>
                  <a:tcPr marL="91447" marR="91447" marT="45679" marB="456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http://</a:t>
                      </a:r>
                      <a:r>
                        <a:rPr lang="en-US" sz="1400" dirty="0" err="1" smtClean="0"/>
                        <a:t>wordnet-rdf.princeton.edu</a:t>
                      </a:r>
                      <a:r>
                        <a:rPr lang="en-US" sz="1400" dirty="0" smtClean="0"/>
                        <a:t>/wn31/9024467-n</a:t>
                      </a:r>
                      <a:endParaRPr lang="en-US" sz="1400" dirty="0"/>
                    </a:p>
                  </a:txBody>
                  <a:tcPr marL="91447" marR="91447" marT="45679" marB="45679"/>
                </a:tc>
              </a:tr>
              <a:tr h="370509">
                <a:tc>
                  <a:txBody>
                    <a:bodyPr/>
                    <a:lstStyle/>
                    <a:p>
                      <a:r>
                        <a:rPr lang="en-US" sz="1400" b="1" dirty="0" smtClean="0"/>
                        <a:t>Alberto </a:t>
                      </a:r>
                      <a:r>
                        <a:rPr lang="en-US" sz="1400" b="1" dirty="0" smtClean="0"/>
                        <a:t>Aguilera </a:t>
                      </a:r>
                      <a:r>
                        <a:rPr lang="en-US" sz="1400" b="1" dirty="0" smtClean="0"/>
                        <a:t>NH</a:t>
                      </a:r>
                      <a:endParaRPr lang="en-US" sz="1400" b="1" dirty="0"/>
                    </a:p>
                  </a:txBody>
                  <a:tcPr marL="91447" marR="91447" marT="45679" marB="456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N/A</a:t>
                      </a:r>
                      <a:endParaRPr lang="en-US" sz="1400" dirty="0"/>
                    </a:p>
                  </a:txBody>
                  <a:tcPr marL="91447" marR="91447" marT="45679" marB="456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N/A</a:t>
                      </a:r>
                      <a:endParaRPr lang="en-US" sz="1400" dirty="0"/>
                    </a:p>
                  </a:txBody>
                  <a:tcPr marL="91447" marR="91447" marT="45679" marB="45679"/>
                </a:tc>
              </a:tr>
            </a:tbl>
          </a:graphicData>
        </a:graphic>
      </p:graphicFrame>
    </p:spTree>
    <p:extLst>
      <p:ext uri="{BB962C8B-B14F-4D97-AF65-F5344CB8AC3E}">
        <p14:creationId xmlns:p14="http://schemas.microsoft.com/office/powerpoint/2010/main" val="2006793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Sentiment Analysis</a:t>
            </a:r>
          </a:p>
        </p:txBody>
      </p:sp>
      <p:pic>
        <p:nvPicPr>
          <p:cNvPr id="45058" name="Picture 5" descr="over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37"/>
            <a:ext cx="9144000" cy="28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p:cNvSpPr>
            <a:spLocks noGrp="1"/>
          </p:cNvSpPr>
          <p:nvPr>
            <p:ph idx="1"/>
          </p:nvPr>
        </p:nvSpPr>
        <p:spPr>
          <a:xfrm>
            <a:off x="354240" y="3789039"/>
            <a:ext cx="8435520" cy="2088219"/>
          </a:xfrm>
        </p:spPr>
        <p:txBody>
          <a:bodyPr/>
          <a:lstStyle/>
          <a:p>
            <a:pPr marL="414726" indent="-414726">
              <a:buFont typeface="Arial"/>
              <a:buChar char="•"/>
              <a:defRPr/>
            </a:pPr>
            <a:r>
              <a:rPr lang="en-US" sz="2400" dirty="0">
                <a:latin typeface="Calibri" charset="0"/>
              </a:rPr>
              <a:t>extract sentiment words in the context of the identified entities</a:t>
            </a:r>
          </a:p>
          <a:p>
            <a:pPr marL="414726" indent="-414726">
              <a:buFont typeface="Arial"/>
              <a:buChar char="•"/>
              <a:defRPr/>
            </a:pPr>
            <a:r>
              <a:rPr lang="en-US" sz="2400" dirty="0">
                <a:latin typeface="Calibri" charset="0"/>
              </a:rPr>
              <a:t>linking to LLOD (</a:t>
            </a:r>
            <a:r>
              <a:rPr lang="en-US" sz="2400" dirty="0" err="1">
                <a:latin typeface="Calibri" charset="0"/>
              </a:rPr>
              <a:t>SentiWordNet</a:t>
            </a:r>
            <a:r>
              <a:rPr lang="en-US" sz="2400" dirty="0">
                <a:latin typeface="Calibri" charset="0"/>
              </a:rPr>
              <a:t>)</a:t>
            </a:r>
          </a:p>
          <a:p>
            <a:pPr>
              <a:defRPr/>
            </a:pPr>
            <a:endParaRPr lang="en-US" sz="2400" dirty="0">
              <a:latin typeface="Calibri" charset="0"/>
            </a:endParaRPr>
          </a:p>
        </p:txBody>
      </p:sp>
      <p:sp>
        <p:nvSpPr>
          <p:cNvPr id="2" name="Rounded Rectangle 1"/>
          <p:cNvSpPr/>
          <p:nvPr/>
        </p:nvSpPr>
        <p:spPr>
          <a:xfrm>
            <a:off x="2340000" y="2852940"/>
            <a:ext cx="2448000" cy="86409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2718634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79200" y="116632"/>
            <a:ext cx="7698240" cy="391721"/>
          </a:xfrm>
        </p:spPr>
        <p:txBody>
          <a:bodyPr/>
          <a:lstStyle/>
          <a:p>
            <a:r>
              <a:rPr lang="en-US" sz="2900" dirty="0">
                <a:latin typeface="Calibri" charset="0"/>
                <a:ea typeface="MS PGothic" charset="0"/>
                <a:cs typeface="Calibri" charset="0"/>
              </a:rPr>
              <a:t>Example: </a:t>
            </a:r>
            <a:r>
              <a:rPr lang="en-US" sz="2900" dirty="0" smtClean="0">
                <a:latin typeface="Calibri" charset="0"/>
                <a:ea typeface="MS PGothic" charset="0"/>
              </a:rPr>
              <a:t>Sentiment Analysis </a:t>
            </a:r>
            <a:endParaRPr lang="en-US" sz="2900" dirty="0">
              <a:latin typeface="Calibri" charset="0"/>
              <a:ea typeface="MS PGothic" charset="0"/>
              <a:cs typeface="Calibri" charset="0"/>
            </a:endParaRPr>
          </a:p>
        </p:txBody>
      </p:sp>
      <p:sp>
        <p:nvSpPr>
          <p:cNvPr id="24578" name="Content Placeholder 2"/>
          <p:cNvSpPr>
            <a:spLocks noGrp="1"/>
          </p:cNvSpPr>
          <p:nvPr>
            <p:ph idx="1"/>
          </p:nvPr>
        </p:nvSpPr>
        <p:spPr>
          <a:xfrm>
            <a:off x="391680" y="750318"/>
            <a:ext cx="8435520" cy="5270970"/>
          </a:xfrm>
        </p:spPr>
        <p:txBody>
          <a:bodyPr/>
          <a:lstStyle/>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Author&gt;</a:t>
            </a:r>
            <a:r>
              <a:rPr lang="en-US" sz="2400" dirty="0" err="1" smtClean="0">
                <a:latin typeface="Calibri" charset="0"/>
                <a:ea typeface="MS PGothic" charset="0"/>
              </a:rPr>
              <a:t>kekeScotland</a:t>
            </a:r>
            <a:endParaRPr lang="en-US" sz="2400" dirty="0">
              <a:latin typeface="Calibri" charset="0"/>
              <a:ea typeface="MS PGothic" charset="0"/>
            </a:endParaRPr>
          </a:p>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Content&gt;We got a </a:t>
            </a:r>
            <a:r>
              <a:rPr lang="en-US" sz="2400" dirty="0">
                <a:solidFill>
                  <a:srgbClr val="FF0000"/>
                </a:solidFill>
                <a:latin typeface="Calibri" charset="0"/>
                <a:ea typeface="MS PGothic" charset="0"/>
              </a:rPr>
              <a:t>good deal</a:t>
            </a:r>
            <a:r>
              <a:rPr lang="en-US" sz="2400" dirty="0">
                <a:latin typeface="Calibri" charset="0"/>
                <a:ea typeface="MS PGothic" charset="0"/>
              </a:rPr>
              <a:t> compared to other</a:t>
            </a:r>
            <a:r>
              <a:rPr lang="en-US" sz="2400" dirty="0">
                <a:solidFill>
                  <a:srgbClr val="7878DE"/>
                </a:solidFill>
                <a:latin typeface="Calibri" charset="0"/>
                <a:ea typeface="MS PGothic" charset="0"/>
              </a:rPr>
              <a:t> Madrid </a:t>
            </a:r>
            <a:r>
              <a:rPr lang="en-US" sz="2400" dirty="0">
                <a:latin typeface="Calibri" charset="0"/>
                <a:ea typeface="MS PGothic" charset="0"/>
              </a:rPr>
              <a:t>prices and as we were only using the hotel as a base so we didn't expect too much. </a:t>
            </a:r>
            <a:r>
              <a:rPr lang="en-US" sz="2400" dirty="0">
                <a:solidFill>
                  <a:srgbClr val="7878DE"/>
                </a:solidFill>
                <a:latin typeface="Calibri" charset="0"/>
                <a:ea typeface="MS PGothic" charset="0"/>
              </a:rPr>
              <a:t>Location</a:t>
            </a:r>
            <a:r>
              <a:rPr lang="en-US" sz="2400" dirty="0">
                <a:latin typeface="Calibri" charset="0"/>
                <a:ea typeface="MS PGothic" charset="0"/>
              </a:rPr>
              <a:t> </a:t>
            </a:r>
            <a:r>
              <a:rPr lang="en-US" sz="2400" dirty="0" smtClean="0">
                <a:latin typeface="Calibri" charset="0"/>
                <a:ea typeface="MS PGothic" charset="0"/>
              </a:rPr>
              <a:t>of </a:t>
            </a:r>
            <a:r>
              <a:rPr lang="en-US" sz="2400" dirty="0">
                <a:latin typeface="Calibri" charset="0"/>
                <a:ea typeface="MS PGothic" charset="0"/>
              </a:rPr>
              <a:t>the </a:t>
            </a:r>
            <a:r>
              <a:rPr lang="en-US" sz="2400" dirty="0">
                <a:solidFill>
                  <a:srgbClr val="7878DE"/>
                </a:solidFill>
                <a:latin typeface="Calibri" charset="0"/>
                <a:ea typeface="MS PGothic" charset="0"/>
              </a:rPr>
              <a:t>Alberto </a:t>
            </a:r>
            <a:r>
              <a:rPr lang="en-US" sz="2400" dirty="0" smtClean="0">
                <a:solidFill>
                  <a:srgbClr val="7878DE"/>
                </a:solidFill>
                <a:latin typeface="Calibri" charset="0"/>
                <a:ea typeface="MS PGothic" charset="0"/>
              </a:rPr>
              <a:t>Aguilera </a:t>
            </a:r>
            <a:r>
              <a:rPr lang="en-US" sz="2400" dirty="0">
                <a:solidFill>
                  <a:srgbClr val="7878DE"/>
                </a:solidFill>
                <a:latin typeface="Calibri" charset="0"/>
                <a:ea typeface="MS PGothic" charset="0"/>
              </a:rPr>
              <a:t>NH </a:t>
            </a:r>
            <a:r>
              <a:rPr lang="en-US" sz="2400" dirty="0">
                <a:latin typeface="Calibri" charset="0"/>
                <a:ea typeface="MS PGothic" charset="0"/>
              </a:rPr>
              <a:t>hotel was </a:t>
            </a:r>
            <a:r>
              <a:rPr lang="en-US" sz="2400" dirty="0">
                <a:solidFill>
                  <a:srgbClr val="7878DE"/>
                </a:solidFill>
                <a:latin typeface="Calibri" charset="0"/>
                <a:ea typeface="MS PGothic" charset="0"/>
              </a:rPr>
              <a:t>pretty good </a:t>
            </a:r>
            <a:r>
              <a:rPr lang="en-US" sz="2400" dirty="0">
                <a:latin typeface="Calibri" charset="0"/>
                <a:ea typeface="MS PGothic" charset="0"/>
              </a:rPr>
              <a:t>and the </a:t>
            </a:r>
            <a:r>
              <a:rPr lang="en-US" sz="2400" dirty="0">
                <a:solidFill>
                  <a:srgbClr val="008000"/>
                </a:solidFill>
                <a:latin typeface="Calibri" charset="0"/>
                <a:ea typeface="MS PGothic" charset="0"/>
              </a:rPr>
              <a:t>room</a:t>
            </a:r>
            <a:r>
              <a:rPr lang="en-US" sz="2400" dirty="0">
                <a:latin typeface="Calibri" charset="0"/>
                <a:ea typeface="MS PGothic" charset="0"/>
              </a:rPr>
              <a:t> was </a:t>
            </a:r>
            <a:r>
              <a:rPr lang="en-US" sz="2400" dirty="0">
                <a:solidFill>
                  <a:srgbClr val="008000"/>
                </a:solidFill>
                <a:latin typeface="Calibri" charset="0"/>
                <a:ea typeface="MS PGothic" charset="0"/>
              </a:rPr>
              <a:t>quiet</a:t>
            </a:r>
            <a:r>
              <a:rPr lang="en-US" sz="2400" dirty="0">
                <a:latin typeface="Calibri" charset="0"/>
                <a:ea typeface="MS PGothic" charset="0"/>
              </a:rPr>
              <a:t> and </a:t>
            </a:r>
            <a:r>
              <a:rPr lang="en-US" sz="2400" dirty="0">
                <a:solidFill>
                  <a:srgbClr val="008000"/>
                </a:solidFill>
                <a:latin typeface="Calibri" charset="0"/>
                <a:ea typeface="MS PGothic" charset="0"/>
              </a:rPr>
              <a:t>clean</a:t>
            </a:r>
            <a:r>
              <a:rPr lang="en-US" sz="2400" dirty="0">
                <a:latin typeface="Calibri" charset="0"/>
                <a:ea typeface="MS PGothic" charset="0"/>
              </a:rPr>
              <a:t>. We had a </a:t>
            </a:r>
            <a:r>
              <a:rPr lang="en-US" sz="2400" dirty="0">
                <a:solidFill>
                  <a:srgbClr val="00B3F6"/>
                </a:solidFill>
                <a:latin typeface="Calibri" charset="0"/>
                <a:ea typeface="MS PGothic" charset="0"/>
              </a:rPr>
              <a:t>safe</a:t>
            </a:r>
            <a:r>
              <a:rPr lang="en-US" sz="2400" dirty="0">
                <a:latin typeface="Calibri" charset="0"/>
                <a:ea typeface="MS PGothic" charset="0"/>
              </a:rPr>
              <a:t> and </a:t>
            </a:r>
            <a:r>
              <a:rPr lang="en-US" sz="2400" dirty="0">
                <a:solidFill>
                  <a:srgbClr val="00B3F6"/>
                </a:solidFill>
                <a:latin typeface="Calibri" charset="0"/>
                <a:ea typeface="MS PGothic" charset="0"/>
              </a:rPr>
              <a:t>free </a:t>
            </a:r>
            <a:r>
              <a:rPr lang="en-US" sz="2400" dirty="0" err="1">
                <a:solidFill>
                  <a:srgbClr val="00B3F6"/>
                </a:solidFill>
                <a:latin typeface="Calibri" charset="0"/>
                <a:ea typeface="MS PGothic" charset="0"/>
              </a:rPr>
              <a:t>wi-fi</a:t>
            </a:r>
            <a:r>
              <a:rPr lang="en-US" sz="2400" dirty="0">
                <a:latin typeface="Calibri" charset="0"/>
                <a:ea typeface="MS PGothic" charset="0"/>
              </a:rPr>
              <a:t>. Only downside was the </a:t>
            </a:r>
            <a:r>
              <a:rPr lang="en-US" sz="2400" dirty="0">
                <a:solidFill>
                  <a:srgbClr val="008000"/>
                </a:solidFill>
                <a:latin typeface="Calibri" charset="0"/>
                <a:ea typeface="MS PGothic" charset="0"/>
              </a:rPr>
              <a:t>room</a:t>
            </a:r>
            <a:r>
              <a:rPr lang="en-US" sz="2400" dirty="0">
                <a:latin typeface="Calibri" charset="0"/>
                <a:ea typeface="MS PGothic" charset="0"/>
              </a:rPr>
              <a:t> was on the </a:t>
            </a:r>
            <a:r>
              <a:rPr lang="en-US" sz="2400" dirty="0">
                <a:solidFill>
                  <a:srgbClr val="008000"/>
                </a:solidFill>
                <a:latin typeface="Calibri" charset="0"/>
                <a:ea typeface="MS PGothic" charset="0"/>
              </a:rPr>
              <a:t>small</a:t>
            </a:r>
            <a:r>
              <a:rPr lang="en-US" sz="2400" dirty="0">
                <a:latin typeface="Calibri" charset="0"/>
                <a:ea typeface="MS PGothic" charset="0"/>
              </a:rPr>
              <a:t> side and the </a:t>
            </a:r>
            <a:r>
              <a:rPr lang="en-US" sz="2400" dirty="0">
                <a:solidFill>
                  <a:srgbClr val="008000"/>
                </a:solidFill>
                <a:latin typeface="Calibri" charset="0"/>
                <a:ea typeface="MS PGothic" charset="0"/>
              </a:rPr>
              <a:t>bathroom</a:t>
            </a:r>
            <a:r>
              <a:rPr lang="en-US" sz="2400" dirty="0">
                <a:latin typeface="Calibri" charset="0"/>
                <a:ea typeface="MS PGothic" charset="0"/>
              </a:rPr>
              <a:t> was </a:t>
            </a:r>
            <a:r>
              <a:rPr lang="en-US" sz="2400" dirty="0">
                <a:solidFill>
                  <a:srgbClr val="008000"/>
                </a:solidFill>
                <a:latin typeface="Calibri" charset="0"/>
                <a:ea typeface="MS PGothic" charset="0"/>
              </a:rPr>
              <a:t>tiny</a:t>
            </a:r>
            <a:r>
              <a:rPr lang="en-US" sz="2400" dirty="0">
                <a:latin typeface="Calibri" charset="0"/>
                <a:ea typeface="MS PGothic" charset="0"/>
              </a:rPr>
              <a:t>. </a:t>
            </a:r>
          </a:p>
        </p:txBody>
      </p:sp>
      <p:pic>
        <p:nvPicPr>
          <p:cNvPr id="24579" name="Picture 1" descr="trip-advis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7280" y="554458"/>
            <a:ext cx="1549440" cy="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p:cNvSpPr txBox="1">
            <a:spLocks noChangeArrowheads="1"/>
          </p:cNvSpPr>
          <p:nvPr/>
        </p:nvSpPr>
        <p:spPr bwMode="auto">
          <a:xfrm>
            <a:off x="395536" y="3356992"/>
            <a:ext cx="2257826" cy="200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003366"/>
                </a:solidFill>
                <a:latin typeface="Calibri" charset="0"/>
              </a:rPr>
              <a:t>&lt;Date&gt;Sep 10, 2008</a:t>
            </a:r>
          </a:p>
          <a:p>
            <a:pPr>
              <a:spcAft>
                <a:spcPts val="737"/>
              </a:spcAft>
            </a:pPr>
            <a:r>
              <a:rPr lang="en-US" sz="2000" dirty="0">
                <a:solidFill>
                  <a:srgbClr val="003366"/>
                </a:solidFill>
                <a:latin typeface="Calibri" charset="0"/>
              </a:rPr>
              <a:t>&lt;No. Reader&gt;-1</a:t>
            </a:r>
          </a:p>
          <a:p>
            <a:pPr>
              <a:spcAft>
                <a:spcPts val="737"/>
              </a:spcAft>
            </a:pPr>
            <a:r>
              <a:rPr lang="en-US" sz="2000" dirty="0">
                <a:solidFill>
                  <a:srgbClr val="003366"/>
                </a:solidFill>
                <a:latin typeface="Calibri" charset="0"/>
              </a:rPr>
              <a:t>&lt;No. Helpful&gt;-1</a:t>
            </a:r>
          </a:p>
          <a:p>
            <a:pPr>
              <a:spcAft>
                <a:spcPts val="737"/>
              </a:spcAft>
            </a:pPr>
            <a:r>
              <a:rPr lang="en-US" sz="2000" dirty="0">
                <a:solidFill>
                  <a:srgbClr val="003366"/>
                </a:solidFill>
                <a:latin typeface="Calibri" charset="0"/>
              </a:rPr>
              <a:t>&lt;Overall&gt;4</a:t>
            </a:r>
          </a:p>
          <a:p>
            <a:endParaRPr lang="en-US" sz="2000" dirty="0">
              <a:solidFill>
                <a:srgbClr val="003366"/>
              </a:solidFill>
            </a:endParaRPr>
          </a:p>
        </p:txBody>
      </p:sp>
      <p:sp>
        <p:nvSpPr>
          <p:cNvPr id="24581" name="TextBox 5"/>
          <p:cNvSpPr txBox="1">
            <a:spLocks noChangeArrowheads="1"/>
          </p:cNvSpPr>
          <p:nvPr/>
        </p:nvSpPr>
        <p:spPr bwMode="auto">
          <a:xfrm>
            <a:off x="5868144" y="3212976"/>
            <a:ext cx="2706667" cy="28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FF0000"/>
                </a:solidFill>
                <a:latin typeface="Calibri" charset="0"/>
              </a:rPr>
              <a:t>&lt;Value&gt;3</a:t>
            </a:r>
          </a:p>
          <a:p>
            <a:pPr>
              <a:spcAft>
                <a:spcPts val="737"/>
              </a:spcAft>
            </a:pPr>
            <a:r>
              <a:rPr lang="en-US" sz="2000" dirty="0">
                <a:solidFill>
                  <a:srgbClr val="008000"/>
                </a:solidFill>
                <a:latin typeface="Calibri" charset="0"/>
              </a:rPr>
              <a:t>&lt;Rooms&gt;4</a:t>
            </a:r>
          </a:p>
          <a:p>
            <a:pPr>
              <a:spcAft>
                <a:spcPts val="737"/>
              </a:spcAft>
            </a:pPr>
            <a:r>
              <a:rPr lang="en-US" sz="2000" dirty="0">
                <a:solidFill>
                  <a:srgbClr val="7878DE"/>
                </a:solidFill>
                <a:latin typeface="Calibri" charset="0"/>
                <a:ea typeface="MS PGothic" charset="0"/>
                <a:cs typeface="+mn-cs"/>
              </a:rPr>
              <a:t>&lt;Location&gt;5</a:t>
            </a:r>
          </a:p>
          <a:p>
            <a:pPr>
              <a:spcAft>
                <a:spcPts val="737"/>
              </a:spcAft>
            </a:pPr>
            <a:r>
              <a:rPr lang="en-US" sz="2000" dirty="0">
                <a:solidFill>
                  <a:srgbClr val="003366"/>
                </a:solidFill>
                <a:latin typeface="Calibri" charset="0"/>
              </a:rPr>
              <a:t>&lt;Cleanliness&gt;4</a:t>
            </a:r>
          </a:p>
          <a:p>
            <a:pPr>
              <a:spcAft>
                <a:spcPts val="737"/>
              </a:spcAft>
            </a:pPr>
            <a:r>
              <a:rPr lang="en-US" sz="2000" dirty="0">
                <a:solidFill>
                  <a:srgbClr val="003366"/>
                </a:solidFill>
                <a:latin typeface="Calibri" charset="0"/>
              </a:rPr>
              <a:t>&lt;Check in / front desk&gt;1</a:t>
            </a:r>
          </a:p>
          <a:p>
            <a:pPr>
              <a:spcAft>
                <a:spcPts val="737"/>
              </a:spcAft>
            </a:pPr>
            <a:r>
              <a:rPr lang="en-US" sz="2000" dirty="0">
                <a:solidFill>
                  <a:srgbClr val="003366"/>
                </a:solidFill>
                <a:latin typeface="Calibri" charset="0"/>
              </a:rPr>
              <a:t>&lt;Service&gt;3</a:t>
            </a:r>
          </a:p>
          <a:p>
            <a:pPr>
              <a:spcAft>
                <a:spcPts val="737"/>
              </a:spcAft>
            </a:pPr>
            <a:r>
              <a:rPr lang="en-US" sz="2000" dirty="0" smtClean="0">
                <a:solidFill>
                  <a:srgbClr val="00B3F6"/>
                </a:solidFill>
                <a:latin typeface="Calibri" charset="0"/>
                <a:ea typeface="MS PGothic" charset="0"/>
                <a:cs typeface="+mn-cs"/>
              </a:rPr>
              <a:t>&lt;Business</a:t>
            </a:r>
            <a:r>
              <a:rPr lang="en-US" sz="2000" dirty="0" smtClean="0">
                <a:solidFill>
                  <a:srgbClr val="8EB4E3"/>
                </a:solidFill>
                <a:latin typeface="Calibri" charset="0"/>
              </a:rPr>
              <a:t> </a:t>
            </a:r>
            <a:r>
              <a:rPr lang="en-US" sz="2000" dirty="0" smtClean="0">
                <a:solidFill>
                  <a:srgbClr val="00B3F6"/>
                </a:solidFill>
                <a:latin typeface="Calibri" charset="0"/>
                <a:ea typeface="MS PGothic" charset="0"/>
                <a:cs typeface="+mn-cs"/>
              </a:rPr>
              <a:t>service&gt;4</a:t>
            </a:r>
            <a:endParaRPr lang="en-US" sz="2000" dirty="0">
              <a:solidFill>
                <a:srgbClr val="8EB4E3"/>
              </a:solidFill>
            </a:endParaRPr>
          </a:p>
        </p:txBody>
      </p:sp>
    </p:spTree>
    <p:extLst>
      <p:ext uri="{BB962C8B-B14F-4D97-AF65-F5344CB8AC3E}">
        <p14:creationId xmlns:p14="http://schemas.microsoft.com/office/powerpoint/2010/main" val="734090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979200" y="228967"/>
            <a:ext cx="7698240" cy="391721"/>
          </a:xfrm>
        </p:spPr>
        <p:txBody>
          <a:bodyPr/>
          <a:lstStyle/>
          <a:p>
            <a:r>
              <a:rPr lang="en-US" sz="2900" dirty="0">
                <a:latin typeface="Calibri" charset="0"/>
                <a:ea typeface="MS PGothic" charset="0"/>
                <a:cs typeface="Calibri" charset="0"/>
              </a:rPr>
              <a:t>Example: Sentiment Words</a:t>
            </a:r>
          </a:p>
        </p:txBody>
      </p:sp>
      <p:graphicFrame>
        <p:nvGraphicFramePr>
          <p:cNvPr id="3" name="Table 2"/>
          <p:cNvGraphicFramePr>
            <a:graphicFrameLocks noGrp="1"/>
          </p:cNvGraphicFramePr>
          <p:nvPr>
            <p:extLst>
              <p:ext uri="{D42A27DB-BD31-4B8C-83A1-F6EECF244321}">
                <p14:modId xmlns:p14="http://schemas.microsoft.com/office/powerpoint/2010/main" val="2806159000"/>
              </p:ext>
            </p:extLst>
          </p:nvPr>
        </p:nvGraphicFramePr>
        <p:xfrm>
          <a:off x="179512" y="1991395"/>
          <a:ext cx="8784000" cy="3885877"/>
        </p:xfrm>
        <a:graphic>
          <a:graphicData uri="http://schemas.openxmlformats.org/drawingml/2006/table">
            <a:tbl>
              <a:tblPr firstRow="1" bandRow="1">
                <a:tableStyleId>{22838BEF-8BB2-4498-84A7-C5851F593DF1}</a:tableStyleId>
              </a:tblPr>
              <a:tblGrid>
                <a:gridCol w="1322077"/>
                <a:gridCol w="1828890"/>
                <a:gridCol w="1110397"/>
                <a:gridCol w="4522636"/>
              </a:tblGrid>
              <a:tr h="533883">
                <a:tc>
                  <a:txBody>
                    <a:bodyPr/>
                    <a:lstStyle/>
                    <a:p>
                      <a:pPr algn="ctr"/>
                      <a:r>
                        <a:rPr lang="en-US" sz="1500" b="1" dirty="0" smtClean="0"/>
                        <a:t>Sentiment Word</a:t>
                      </a:r>
                      <a:endParaRPr lang="en-US" sz="1500" b="1" dirty="0"/>
                    </a:p>
                  </a:txBody>
                  <a:tcPr marL="91430" marR="91430" marT="45716" marB="45716"/>
                </a:tc>
                <a:tc>
                  <a:txBody>
                    <a:bodyPr/>
                    <a:lstStyle/>
                    <a:p>
                      <a:pPr algn="ctr"/>
                      <a:r>
                        <a:rPr lang="en-US" sz="1500" dirty="0" smtClean="0"/>
                        <a:t>Entity</a:t>
                      </a:r>
                      <a:endParaRPr lang="en-US" sz="1500" dirty="0"/>
                    </a:p>
                  </a:txBody>
                  <a:tcPr marL="91430" marR="91430" marT="45716" marB="45716"/>
                </a:tc>
                <a:tc>
                  <a:txBody>
                    <a:bodyPr/>
                    <a:lstStyle/>
                    <a:p>
                      <a:pPr algn="ctr"/>
                      <a:r>
                        <a:rPr lang="en-US" sz="1500" dirty="0" smtClean="0"/>
                        <a:t>Sentiment</a:t>
                      </a:r>
                    </a:p>
                    <a:p>
                      <a:pPr algn="ctr"/>
                      <a:r>
                        <a:rPr lang="en-US" sz="1500" dirty="0" smtClean="0"/>
                        <a:t>Score</a:t>
                      </a:r>
                      <a:endParaRPr lang="en-US" sz="1500" dirty="0"/>
                    </a:p>
                  </a:txBody>
                  <a:tcPr marL="91430" marR="91430" marT="45716" marB="45716"/>
                </a:tc>
                <a:tc>
                  <a:txBody>
                    <a:bodyPr/>
                    <a:lstStyle/>
                    <a:p>
                      <a:pPr algn="ctr"/>
                      <a:r>
                        <a:rPr lang="en-US" sz="1500" dirty="0" err="1" smtClean="0"/>
                        <a:t>WordNet</a:t>
                      </a:r>
                      <a:r>
                        <a:rPr lang="en-US" sz="1500" dirty="0" smtClean="0"/>
                        <a:t> link</a:t>
                      </a:r>
                      <a:endParaRPr lang="en-US" sz="1500" dirty="0"/>
                    </a:p>
                  </a:txBody>
                  <a:tcPr marL="91430" marR="91430" marT="45716" marB="45716"/>
                </a:tc>
              </a:tr>
              <a:tr h="370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good</a:t>
                      </a:r>
                      <a:endParaRPr lang="en-US" sz="1500" b="1" dirty="0"/>
                    </a:p>
                  </a:txBody>
                  <a:tcPr marL="91430" marR="91430" marT="45716" marB="45716"/>
                </a:tc>
                <a:tc>
                  <a:txBody>
                    <a:bodyPr/>
                    <a:lstStyle/>
                    <a:p>
                      <a:r>
                        <a:rPr lang="en-US" sz="1500" dirty="0" smtClean="0"/>
                        <a:t>deal</a:t>
                      </a:r>
                      <a:endParaRPr lang="en-US" sz="1500" dirty="0"/>
                    </a:p>
                  </a:txBody>
                  <a:tcPr marL="91430" marR="91430" marT="45716" marB="45716"/>
                </a:tc>
                <a:tc>
                  <a:txBody>
                    <a:bodyPr/>
                    <a:lstStyle/>
                    <a:p>
                      <a:r>
                        <a:rPr lang="en-US" sz="1500" dirty="0" smtClean="0"/>
                        <a:t>1</a:t>
                      </a:r>
                      <a:endParaRPr lang="en-US" sz="1500" dirty="0"/>
                    </a:p>
                  </a:txBody>
                  <a:tcPr marL="91430" marR="91430"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http://</a:t>
                      </a:r>
                      <a:r>
                        <a:rPr lang="en-US" sz="1500" dirty="0" err="1" smtClean="0"/>
                        <a:t>wordnet-rdf.princeton.edu</a:t>
                      </a:r>
                      <a:r>
                        <a:rPr lang="en-US" sz="1500" dirty="0" smtClean="0"/>
                        <a:t>/wn31/1123148-a</a:t>
                      </a:r>
                      <a:endParaRPr lang="en-US" sz="1500" dirty="0"/>
                    </a:p>
                  </a:txBody>
                  <a:tcPr marL="91430" marR="91430" marT="45716" marB="45716"/>
                </a:tc>
              </a:tr>
              <a:tr h="370805">
                <a:tc>
                  <a:txBody>
                    <a:bodyPr/>
                    <a:lstStyle/>
                    <a:p>
                      <a:r>
                        <a:rPr lang="en-US" sz="1500" b="1" dirty="0" smtClean="0"/>
                        <a:t>pretty good</a:t>
                      </a:r>
                      <a:endParaRPr lang="en-US" sz="1500" b="1" dirty="0"/>
                    </a:p>
                  </a:txBody>
                  <a:tcPr marL="91430" marR="91430" marT="45716" marB="45716"/>
                </a:tc>
                <a:tc>
                  <a:txBody>
                    <a:bodyPr/>
                    <a:lstStyle/>
                    <a:p>
                      <a:r>
                        <a:rPr lang="en-US" sz="1500" dirty="0" smtClean="0"/>
                        <a:t>location</a:t>
                      </a:r>
                      <a:endParaRPr lang="en-US" sz="1500" dirty="0"/>
                    </a:p>
                  </a:txBody>
                  <a:tcPr marL="91430" marR="91430" marT="45716" marB="45716"/>
                </a:tc>
                <a:tc>
                  <a:txBody>
                    <a:bodyPr/>
                    <a:lstStyle/>
                    <a:p>
                      <a:r>
                        <a:rPr lang="en-US" sz="1500" dirty="0" smtClean="0"/>
                        <a:t>0.75</a:t>
                      </a:r>
                      <a:endParaRPr lang="en-US" sz="1500" dirty="0"/>
                    </a:p>
                  </a:txBody>
                  <a:tcPr marL="91430" marR="91430" marT="45716" marB="45716"/>
                </a:tc>
                <a:tc>
                  <a:txBody>
                    <a:bodyPr/>
                    <a:lstStyle/>
                    <a:p>
                      <a:r>
                        <a:rPr lang="en-US" sz="1500" dirty="0" smtClean="0"/>
                        <a:t>N/A</a:t>
                      </a:r>
                      <a:endParaRPr lang="en-US" sz="1500" dirty="0"/>
                    </a:p>
                  </a:txBody>
                  <a:tcPr marL="91430" marR="91430" marT="45716" marB="45716"/>
                </a:tc>
              </a:tr>
              <a:tr h="370805">
                <a:tc>
                  <a:txBody>
                    <a:bodyPr/>
                    <a:lstStyle/>
                    <a:p>
                      <a:r>
                        <a:rPr lang="en-US" sz="1500" b="1" dirty="0" smtClean="0"/>
                        <a:t>pretty good</a:t>
                      </a:r>
                      <a:endParaRPr lang="en-US" sz="1500" b="1" dirty="0"/>
                    </a:p>
                  </a:txBody>
                  <a:tcPr marL="91430" marR="91430" marT="45716" marB="45716"/>
                </a:tc>
                <a:tc>
                  <a:txBody>
                    <a:bodyPr/>
                    <a:lstStyle/>
                    <a:p>
                      <a:r>
                        <a:rPr lang="en-US" sz="1500" dirty="0" smtClean="0"/>
                        <a:t>Alberto </a:t>
                      </a:r>
                      <a:r>
                        <a:rPr lang="en-US" sz="1500" dirty="0" smtClean="0"/>
                        <a:t>Aguilera </a:t>
                      </a:r>
                      <a:r>
                        <a:rPr lang="en-US" sz="1500" dirty="0" smtClean="0"/>
                        <a:t>NH</a:t>
                      </a:r>
                      <a:endParaRPr lang="en-US" sz="1500" dirty="0"/>
                    </a:p>
                  </a:txBody>
                  <a:tcPr marL="91430" marR="91430" marT="45716" marB="45716"/>
                </a:tc>
                <a:tc>
                  <a:txBody>
                    <a:bodyPr/>
                    <a:lstStyle/>
                    <a:p>
                      <a:r>
                        <a:rPr lang="en-US" sz="1500" dirty="0" smtClean="0"/>
                        <a:t>0.75</a:t>
                      </a:r>
                      <a:endParaRPr lang="en-US" sz="1500" dirty="0"/>
                    </a:p>
                  </a:txBody>
                  <a:tcPr marL="91430" marR="91430" marT="45716" marB="4571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t>N/A</a:t>
                      </a:r>
                    </a:p>
                  </a:txBody>
                  <a:tcPr marL="91430" marR="91430" marT="45716" marB="45716"/>
                </a:tc>
              </a:tr>
              <a:tr h="370805">
                <a:tc>
                  <a:txBody>
                    <a:bodyPr/>
                    <a:lstStyle/>
                    <a:p>
                      <a:r>
                        <a:rPr lang="en-US" sz="1500" b="1" dirty="0" smtClean="0"/>
                        <a:t>quiet</a:t>
                      </a:r>
                      <a:endParaRPr lang="en-US" sz="1500" b="1" dirty="0"/>
                    </a:p>
                  </a:txBody>
                  <a:tcPr marL="91430" marR="91430" marT="45716" marB="45716"/>
                </a:tc>
                <a:tc>
                  <a:txBody>
                    <a:bodyPr/>
                    <a:lstStyle/>
                    <a:p>
                      <a:r>
                        <a:rPr lang="en-US" sz="1500" dirty="0" smtClean="0"/>
                        <a:t>room</a:t>
                      </a:r>
                      <a:endParaRPr lang="en-US" sz="1500" dirty="0"/>
                    </a:p>
                  </a:txBody>
                  <a:tcPr marL="91430" marR="91430" marT="45716" marB="45716"/>
                </a:tc>
                <a:tc>
                  <a:txBody>
                    <a:bodyPr/>
                    <a:lstStyle/>
                    <a:p>
                      <a:r>
                        <a:rPr lang="en-US" sz="1500" dirty="0" smtClean="0"/>
                        <a:t>0.75</a:t>
                      </a:r>
                      <a:endParaRPr lang="en-US" sz="1500" dirty="0"/>
                    </a:p>
                  </a:txBody>
                  <a:tcPr marL="91430" marR="91430"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http://</a:t>
                      </a:r>
                      <a:r>
                        <a:rPr lang="en-US" sz="1500" dirty="0" err="1" smtClean="0"/>
                        <a:t>wordnet-rdf.princeton.edu</a:t>
                      </a:r>
                      <a:r>
                        <a:rPr lang="en-US" sz="1500" dirty="0" smtClean="0"/>
                        <a:t>/wn31/1922763-a</a:t>
                      </a:r>
                      <a:endParaRPr lang="en-US" sz="1500" dirty="0"/>
                    </a:p>
                  </a:txBody>
                  <a:tcPr marL="91430" marR="91430" marT="45716" marB="45716"/>
                </a:tc>
              </a:tr>
              <a:tr h="370805">
                <a:tc>
                  <a:txBody>
                    <a:bodyPr/>
                    <a:lstStyle/>
                    <a:p>
                      <a:r>
                        <a:rPr lang="en-US" sz="1500" b="1" dirty="0" smtClean="0"/>
                        <a:t>clean</a:t>
                      </a:r>
                      <a:endParaRPr lang="en-US" sz="1500" b="1" dirty="0"/>
                    </a:p>
                  </a:txBody>
                  <a:tcPr marL="91430" marR="91430" marT="45716" marB="45716"/>
                </a:tc>
                <a:tc>
                  <a:txBody>
                    <a:bodyPr/>
                    <a:lstStyle/>
                    <a:p>
                      <a:r>
                        <a:rPr lang="en-US" sz="1500" dirty="0" smtClean="0"/>
                        <a:t>room</a:t>
                      </a:r>
                      <a:endParaRPr lang="en-US" sz="1500" dirty="0"/>
                    </a:p>
                  </a:txBody>
                  <a:tcPr marL="91430" marR="91430" marT="45716" marB="45716"/>
                </a:tc>
                <a:tc>
                  <a:txBody>
                    <a:bodyPr/>
                    <a:lstStyle/>
                    <a:p>
                      <a:r>
                        <a:rPr lang="en-US" sz="1500" dirty="0" smtClean="0"/>
                        <a:t>0.90</a:t>
                      </a:r>
                      <a:endParaRPr lang="en-US" sz="1500" dirty="0"/>
                    </a:p>
                  </a:txBody>
                  <a:tcPr marL="91430" marR="91430"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http://</a:t>
                      </a:r>
                      <a:r>
                        <a:rPr lang="en-US" sz="1500" dirty="0" err="1" smtClean="0"/>
                        <a:t>wordnet-rdf.princeton.edu</a:t>
                      </a:r>
                      <a:r>
                        <a:rPr lang="en-US" sz="1500" dirty="0" smtClean="0"/>
                        <a:t>/wn31/417413-a</a:t>
                      </a:r>
                      <a:endParaRPr lang="en-US" sz="1500" dirty="0"/>
                    </a:p>
                  </a:txBody>
                  <a:tcPr marL="91430" marR="91430" marT="45716" marB="45716"/>
                </a:tc>
              </a:tr>
              <a:tr h="370805">
                <a:tc>
                  <a:txBody>
                    <a:bodyPr/>
                    <a:lstStyle/>
                    <a:p>
                      <a:r>
                        <a:rPr lang="en-US" sz="1500" b="1" dirty="0" smtClean="0"/>
                        <a:t>small</a:t>
                      </a:r>
                      <a:endParaRPr lang="en-US" sz="1500" b="1" dirty="0"/>
                    </a:p>
                  </a:txBody>
                  <a:tcPr marL="91430" marR="91430" marT="45716" marB="45716"/>
                </a:tc>
                <a:tc>
                  <a:txBody>
                    <a:bodyPr/>
                    <a:lstStyle/>
                    <a:p>
                      <a:r>
                        <a:rPr lang="en-US" sz="1500" dirty="0" smtClean="0"/>
                        <a:t>room</a:t>
                      </a:r>
                      <a:endParaRPr lang="en-US" sz="1500" dirty="0"/>
                    </a:p>
                  </a:txBody>
                  <a:tcPr marL="91430" marR="91430" marT="45716" marB="45716"/>
                </a:tc>
                <a:tc>
                  <a:txBody>
                    <a:bodyPr/>
                    <a:lstStyle/>
                    <a:p>
                      <a:r>
                        <a:rPr lang="en-US" sz="1500" dirty="0" smtClean="0"/>
                        <a:t>-0.50</a:t>
                      </a:r>
                      <a:endParaRPr lang="en-US" sz="1500" dirty="0"/>
                    </a:p>
                  </a:txBody>
                  <a:tcPr marL="91430" marR="91430"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http://</a:t>
                      </a:r>
                      <a:r>
                        <a:rPr lang="en-US" sz="1500" dirty="0" err="1" smtClean="0"/>
                        <a:t>wordnet-rdf.princeton.edu</a:t>
                      </a:r>
                      <a:r>
                        <a:rPr lang="en-US" sz="1500" dirty="0" smtClean="0"/>
                        <a:t>/wn31/1391351-a</a:t>
                      </a:r>
                      <a:endParaRPr lang="en-US" sz="1500" dirty="0"/>
                    </a:p>
                  </a:txBody>
                  <a:tcPr marL="91430" marR="91430" marT="45716" marB="45716"/>
                </a:tc>
              </a:tr>
              <a:tr h="370805">
                <a:tc>
                  <a:txBody>
                    <a:bodyPr/>
                    <a:lstStyle/>
                    <a:p>
                      <a:r>
                        <a:rPr lang="en-US" sz="1500" b="1" dirty="0" smtClean="0"/>
                        <a:t>tiny</a:t>
                      </a:r>
                      <a:endParaRPr lang="en-US" sz="1500" b="1" dirty="0"/>
                    </a:p>
                  </a:txBody>
                  <a:tcPr marL="91430" marR="91430" marT="45716" marB="45716"/>
                </a:tc>
                <a:tc>
                  <a:txBody>
                    <a:bodyPr/>
                    <a:lstStyle/>
                    <a:p>
                      <a:r>
                        <a:rPr lang="en-US" sz="1500" dirty="0" smtClean="0"/>
                        <a:t>bathroom</a:t>
                      </a:r>
                      <a:endParaRPr lang="en-US" sz="1500" dirty="0"/>
                    </a:p>
                  </a:txBody>
                  <a:tcPr marL="91430" marR="91430" marT="45716" marB="45716"/>
                </a:tc>
                <a:tc>
                  <a:txBody>
                    <a:bodyPr/>
                    <a:lstStyle/>
                    <a:p>
                      <a:r>
                        <a:rPr lang="en-US" sz="1500" dirty="0" smtClean="0"/>
                        <a:t>-1</a:t>
                      </a:r>
                      <a:endParaRPr lang="en-US" sz="1500" dirty="0"/>
                    </a:p>
                  </a:txBody>
                  <a:tcPr marL="91430" marR="91430" marT="45716" marB="45716"/>
                </a:tc>
                <a:tc>
                  <a:txBody>
                    <a:bodyPr/>
                    <a:lstStyle/>
                    <a:p>
                      <a:r>
                        <a:rPr lang="en-US" sz="1500" dirty="0" smtClean="0"/>
                        <a:t>N/A</a:t>
                      </a:r>
                      <a:endParaRPr lang="en-US" sz="1500" dirty="0"/>
                    </a:p>
                  </a:txBody>
                  <a:tcPr marL="91430" marR="91430" marT="45716" marB="45716"/>
                </a:tc>
              </a:tr>
              <a:tr h="370805">
                <a:tc>
                  <a:txBody>
                    <a:bodyPr/>
                    <a:lstStyle/>
                    <a:p>
                      <a:r>
                        <a:rPr lang="en-US" sz="1500" b="1" dirty="0" smtClean="0"/>
                        <a:t>free</a:t>
                      </a:r>
                      <a:endParaRPr lang="en-US" sz="1500" b="1" dirty="0"/>
                    </a:p>
                  </a:txBody>
                  <a:tcPr marL="91430" marR="91430" marT="45716" marB="45716"/>
                </a:tc>
                <a:tc>
                  <a:txBody>
                    <a:bodyPr/>
                    <a:lstStyle/>
                    <a:p>
                      <a:r>
                        <a:rPr lang="en-US" sz="1500" dirty="0" err="1" smtClean="0"/>
                        <a:t>wi-fi</a:t>
                      </a:r>
                      <a:endParaRPr lang="en-US" sz="1500" dirty="0"/>
                    </a:p>
                  </a:txBody>
                  <a:tcPr marL="91430" marR="91430" marT="45716" marB="45716"/>
                </a:tc>
                <a:tc>
                  <a:txBody>
                    <a:bodyPr/>
                    <a:lstStyle/>
                    <a:p>
                      <a:r>
                        <a:rPr lang="en-US" sz="1500" dirty="0" smtClean="0"/>
                        <a:t>0.95</a:t>
                      </a:r>
                      <a:endParaRPr lang="en-US" sz="1500" dirty="0"/>
                    </a:p>
                  </a:txBody>
                  <a:tcPr marL="91430" marR="91430" marT="45716" marB="45716"/>
                </a:tc>
                <a:tc>
                  <a:txBody>
                    <a:bodyPr/>
                    <a:lstStyle/>
                    <a:p>
                      <a:r>
                        <a:rPr lang="en-US" sz="1500" dirty="0" smtClean="0"/>
                        <a:t>http://</a:t>
                      </a:r>
                      <a:r>
                        <a:rPr lang="en-US" sz="1500" dirty="0" err="1" smtClean="0"/>
                        <a:t>wordnet-rdf.princeton.edu</a:t>
                      </a:r>
                      <a:r>
                        <a:rPr lang="en-US" sz="1500" dirty="0" smtClean="0"/>
                        <a:t>/wn31/1061489-a</a:t>
                      </a:r>
                      <a:endParaRPr lang="en-US" sz="1500" dirty="0"/>
                    </a:p>
                  </a:txBody>
                  <a:tcPr marL="91430" marR="91430" marT="45716" marB="45716"/>
                </a:tc>
              </a:tr>
              <a:tr h="370805">
                <a:tc>
                  <a:txBody>
                    <a:bodyPr/>
                    <a:lstStyle/>
                    <a:p>
                      <a:r>
                        <a:rPr lang="en-US" sz="1500" b="1" dirty="0" smtClean="0"/>
                        <a:t>safe</a:t>
                      </a:r>
                      <a:endParaRPr lang="en-US" sz="1500" b="1" dirty="0"/>
                    </a:p>
                  </a:txBody>
                  <a:tcPr marL="91430" marR="91430" marT="45716" marB="45716"/>
                </a:tc>
                <a:tc>
                  <a:txBody>
                    <a:bodyPr/>
                    <a:lstStyle/>
                    <a:p>
                      <a:r>
                        <a:rPr lang="en-US" sz="1500" dirty="0" err="1" smtClean="0"/>
                        <a:t>wi-fi</a:t>
                      </a:r>
                      <a:endParaRPr lang="en-US" sz="1500" dirty="0"/>
                    </a:p>
                  </a:txBody>
                  <a:tcPr marL="91430" marR="91430" marT="45716" marB="45716"/>
                </a:tc>
                <a:tc>
                  <a:txBody>
                    <a:bodyPr/>
                    <a:lstStyle/>
                    <a:p>
                      <a:r>
                        <a:rPr lang="en-US" sz="1500" dirty="0" smtClean="0"/>
                        <a:t>0.80</a:t>
                      </a:r>
                      <a:endParaRPr lang="en-US" sz="1500" dirty="0"/>
                    </a:p>
                  </a:txBody>
                  <a:tcPr marL="91430" marR="91430"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http://</a:t>
                      </a:r>
                      <a:r>
                        <a:rPr lang="en-US" sz="1500" dirty="0" err="1" smtClean="0"/>
                        <a:t>wordnet-rdf.princeton.edu</a:t>
                      </a:r>
                      <a:r>
                        <a:rPr lang="en-US" sz="1500" dirty="0" smtClean="0"/>
                        <a:t>/wn31/2057829-a</a:t>
                      </a:r>
                      <a:endParaRPr lang="en-US" sz="1500" dirty="0"/>
                    </a:p>
                  </a:txBody>
                  <a:tcPr marL="91430" marR="91430" marT="45716" marB="45716"/>
                </a:tc>
              </a:tr>
            </a:tbl>
          </a:graphicData>
        </a:graphic>
      </p:graphicFrame>
      <p:sp>
        <p:nvSpPr>
          <p:cNvPr id="47163" name="Content Placeholder 2"/>
          <p:cNvSpPr>
            <a:spLocks noGrp="1"/>
          </p:cNvSpPr>
          <p:nvPr>
            <p:ph idx="1"/>
          </p:nvPr>
        </p:nvSpPr>
        <p:spPr>
          <a:xfrm>
            <a:off x="456481" y="816566"/>
            <a:ext cx="8220960" cy="1371024"/>
          </a:xfrm>
        </p:spPr>
        <p:txBody>
          <a:bodyPr/>
          <a:lstStyle/>
          <a:p>
            <a:pPr>
              <a:defRPr/>
            </a:pPr>
            <a:r>
              <a:rPr lang="en-US" sz="1800" dirty="0">
                <a:latin typeface="Calibri" charset="0"/>
                <a:ea typeface="MS PGothic" charset="0"/>
              </a:rPr>
              <a:t>“</a:t>
            </a:r>
            <a:r>
              <a:rPr lang="en-US" sz="1600" dirty="0">
                <a:latin typeface="Calibri" charset="0"/>
                <a:ea typeface="MS PGothic" charset="0"/>
              </a:rPr>
              <a:t>We got a </a:t>
            </a:r>
            <a:r>
              <a:rPr lang="en-US" sz="1600" dirty="0">
                <a:solidFill>
                  <a:srgbClr val="FF0000"/>
                </a:solidFill>
                <a:latin typeface="Calibri" charset="0"/>
                <a:ea typeface="MS PGothic" charset="0"/>
              </a:rPr>
              <a:t>good deal</a:t>
            </a:r>
            <a:r>
              <a:rPr lang="en-US" sz="1600" dirty="0">
                <a:latin typeface="Calibri" charset="0"/>
                <a:ea typeface="MS PGothic" charset="0"/>
              </a:rPr>
              <a:t> compared to other Madrid prices and as we were only using the hotel as a base so we didn't expect too much. </a:t>
            </a:r>
            <a:r>
              <a:rPr lang="en-US" sz="1600" dirty="0">
                <a:solidFill>
                  <a:srgbClr val="7878DE"/>
                </a:solidFill>
                <a:latin typeface="Calibri" charset="0"/>
                <a:ea typeface="MS PGothic" charset="0"/>
              </a:rPr>
              <a:t>Location</a:t>
            </a:r>
            <a:r>
              <a:rPr lang="en-US" sz="1600" dirty="0">
                <a:latin typeface="Calibri" charset="0"/>
                <a:ea typeface="MS PGothic" charset="0"/>
              </a:rPr>
              <a:t> of the</a:t>
            </a:r>
            <a:r>
              <a:rPr lang="en-US" sz="1600" dirty="0">
                <a:solidFill>
                  <a:srgbClr val="7878DE"/>
                </a:solidFill>
                <a:latin typeface="Calibri" charset="0"/>
                <a:ea typeface="MS PGothic" charset="0"/>
              </a:rPr>
              <a:t> Alberto </a:t>
            </a:r>
            <a:r>
              <a:rPr lang="en-US" sz="1600" dirty="0" smtClean="0">
                <a:solidFill>
                  <a:srgbClr val="7878DE"/>
                </a:solidFill>
                <a:latin typeface="Calibri" charset="0"/>
                <a:ea typeface="MS PGothic" charset="0"/>
              </a:rPr>
              <a:t>Aguilera </a:t>
            </a:r>
            <a:r>
              <a:rPr lang="en-US" sz="1600" dirty="0">
                <a:solidFill>
                  <a:srgbClr val="7878DE"/>
                </a:solidFill>
                <a:latin typeface="Calibri" charset="0"/>
                <a:ea typeface="MS PGothic" charset="0"/>
              </a:rPr>
              <a:t>NH </a:t>
            </a:r>
            <a:r>
              <a:rPr lang="en-US" sz="1600" dirty="0">
                <a:latin typeface="Calibri" charset="0"/>
                <a:ea typeface="MS PGothic" charset="0"/>
              </a:rPr>
              <a:t>hotel was </a:t>
            </a:r>
            <a:r>
              <a:rPr lang="en-US" sz="1600" dirty="0">
                <a:solidFill>
                  <a:srgbClr val="7878DE"/>
                </a:solidFill>
                <a:latin typeface="Calibri" charset="0"/>
                <a:ea typeface="MS PGothic" charset="0"/>
              </a:rPr>
              <a:t>pretty good </a:t>
            </a:r>
            <a:r>
              <a:rPr lang="en-US" sz="1600" dirty="0">
                <a:latin typeface="Calibri" charset="0"/>
                <a:ea typeface="MS PGothic" charset="0"/>
              </a:rPr>
              <a:t>and the </a:t>
            </a:r>
            <a:r>
              <a:rPr lang="en-US" sz="1600" dirty="0">
                <a:solidFill>
                  <a:srgbClr val="008000"/>
                </a:solidFill>
                <a:latin typeface="Calibri" charset="0"/>
                <a:ea typeface="MS PGothic" charset="0"/>
              </a:rPr>
              <a:t>room</a:t>
            </a:r>
            <a:r>
              <a:rPr lang="en-US" sz="1600" dirty="0">
                <a:latin typeface="Calibri" charset="0"/>
                <a:ea typeface="MS PGothic" charset="0"/>
              </a:rPr>
              <a:t> was </a:t>
            </a:r>
            <a:r>
              <a:rPr lang="en-US" sz="1600" dirty="0">
                <a:solidFill>
                  <a:srgbClr val="008000"/>
                </a:solidFill>
                <a:latin typeface="Calibri" charset="0"/>
                <a:ea typeface="MS PGothic" charset="0"/>
              </a:rPr>
              <a:t>quiet</a:t>
            </a:r>
            <a:r>
              <a:rPr lang="en-US" sz="1600" dirty="0">
                <a:latin typeface="Calibri" charset="0"/>
                <a:ea typeface="MS PGothic" charset="0"/>
              </a:rPr>
              <a:t> and </a:t>
            </a:r>
            <a:r>
              <a:rPr lang="en-US" sz="1600" dirty="0">
                <a:solidFill>
                  <a:srgbClr val="008000"/>
                </a:solidFill>
                <a:latin typeface="Calibri" charset="0"/>
                <a:ea typeface="MS PGothic" charset="0"/>
              </a:rPr>
              <a:t>clean</a:t>
            </a:r>
            <a:r>
              <a:rPr lang="en-US" sz="1600" dirty="0">
                <a:latin typeface="Calibri" charset="0"/>
                <a:ea typeface="MS PGothic" charset="0"/>
              </a:rPr>
              <a:t>. We had a </a:t>
            </a:r>
            <a:r>
              <a:rPr lang="en-US" sz="1600" dirty="0">
                <a:solidFill>
                  <a:srgbClr val="00B3F6"/>
                </a:solidFill>
                <a:latin typeface="Calibri" charset="0"/>
                <a:ea typeface="MS PGothic" charset="0"/>
              </a:rPr>
              <a:t>safe</a:t>
            </a:r>
            <a:r>
              <a:rPr lang="en-US" sz="1600" dirty="0">
                <a:latin typeface="Calibri" charset="0"/>
                <a:ea typeface="MS PGothic" charset="0"/>
              </a:rPr>
              <a:t> and </a:t>
            </a:r>
            <a:r>
              <a:rPr lang="en-US" sz="1600" dirty="0">
                <a:solidFill>
                  <a:srgbClr val="00B3F6"/>
                </a:solidFill>
                <a:latin typeface="Calibri" charset="0"/>
                <a:ea typeface="MS PGothic" charset="0"/>
              </a:rPr>
              <a:t>free </a:t>
            </a:r>
            <a:r>
              <a:rPr lang="en-US" sz="1600" dirty="0" err="1">
                <a:solidFill>
                  <a:srgbClr val="00B3F6"/>
                </a:solidFill>
                <a:latin typeface="Calibri" charset="0"/>
                <a:ea typeface="MS PGothic" charset="0"/>
              </a:rPr>
              <a:t>wi-fi</a:t>
            </a:r>
            <a:r>
              <a:rPr lang="en-US" sz="1600" dirty="0">
                <a:latin typeface="Calibri" charset="0"/>
                <a:ea typeface="MS PGothic" charset="0"/>
              </a:rPr>
              <a:t>. Only downside was the </a:t>
            </a:r>
            <a:r>
              <a:rPr lang="en-US" sz="1600" dirty="0">
                <a:solidFill>
                  <a:srgbClr val="008000"/>
                </a:solidFill>
                <a:latin typeface="Calibri" charset="0"/>
                <a:ea typeface="MS PGothic" charset="0"/>
              </a:rPr>
              <a:t>room</a:t>
            </a:r>
            <a:r>
              <a:rPr lang="en-US" sz="1600" dirty="0">
                <a:latin typeface="Calibri" charset="0"/>
                <a:ea typeface="MS PGothic" charset="0"/>
              </a:rPr>
              <a:t> was on the </a:t>
            </a:r>
            <a:r>
              <a:rPr lang="en-US" sz="1600" dirty="0">
                <a:solidFill>
                  <a:srgbClr val="008000"/>
                </a:solidFill>
                <a:latin typeface="Calibri" charset="0"/>
                <a:ea typeface="MS PGothic" charset="0"/>
              </a:rPr>
              <a:t>small</a:t>
            </a:r>
            <a:r>
              <a:rPr lang="en-US" sz="1600" dirty="0">
                <a:latin typeface="Calibri" charset="0"/>
                <a:ea typeface="MS PGothic" charset="0"/>
              </a:rPr>
              <a:t> side and the </a:t>
            </a:r>
            <a:r>
              <a:rPr lang="en-US" sz="1600" dirty="0">
                <a:solidFill>
                  <a:srgbClr val="008000"/>
                </a:solidFill>
                <a:latin typeface="Calibri" charset="0"/>
                <a:ea typeface="MS PGothic" charset="0"/>
              </a:rPr>
              <a:t>bathroom</a:t>
            </a:r>
            <a:r>
              <a:rPr lang="en-US" sz="1600" dirty="0">
                <a:latin typeface="Calibri" charset="0"/>
                <a:ea typeface="MS PGothic" charset="0"/>
              </a:rPr>
              <a:t> was </a:t>
            </a:r>
            <a:r>
              <a:rPr lang="en-US" sz="1600" dirty="0">
                <a:solidFill>
                  <a:srgbClr val="008000"/>
                </a:solidFill>
                <a:latin typeface="Calibri" charset="0"/>
                <a:ea typeface="MS PGothic" charset="0"/>
              </a:rPr>
              <a:t>tiny</a:t>
            </a:r>
            <a:r>
              <a:rPr lang="en-US" sz="1600" dirty="0">
                <a:latin typeface="Calibri" charset="0"/>
                <a:ea typeface="MS PGothic" charset="0"/>
              </a:rPr>
              <a:t>. </a:t>
            </a:r>
            <a:r>
              <a:rPr lang="en-US" altLang="ja-JP" sz="1800" dirty="0">
                <a:latin typeface="Calibri" charset="0"/>
                <a:ea typeface="MS PGothic" charset="0"/>
              </a:rPr>
              <a:t>"</a:t>
            </a:r>
          </a:p>
          <a:p>
            <a:pPr>
              <a:defRPr/>
            </a:pPr>
            <a:endParaRPr lang="en-US" sz="1600" dirty="0">
              <a:latin typeface="Calibri" charset="0"/>
              <a:ea typeface="MS PGothic" charset="0"/>
            </a:endParaRPr>
          </a:p>
          <a:p>
            <a:pPr>
              <a:defRPr/>
            </a:pPr>
            <a:endParaRPr lang="en-US" sz="1800" dirty="0">
              <a:latin typeface="Calibri" charset="0"/>
              <a:ea typeface="MS PGothic" charset="0"/>
            </a:endParaRPr>
          </a:p>
          <a:p>
            <a:pPr>
              <a:defRPr/>
            </a:pPr>
            <a:endParaRPr lang="en-US" sz="1800" dirty="0">
              <a:latin typeface="Calibri" charset="0"/>
              <a:ea typeface="MS PGothic" charset="0"/>
            </a:endParaRPr>
          </a:p>
        </p:txBody>
      </p:sp>
    </p:spTree>
    <p:extLst>
      <p:ext uri="{BB962C8B-B14F-4D97-AF65-F5344CB8AC3E}">
        <p14:creationId xmlns:p14="http://schemas.microsoft.com/office/powerpoint/2010/main" val="3330829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979200" y="293774"/>
            <a:ext cx="7698240" cy="326914"/>
          </a:xfrm>
        </p:spPr>
        <p:txBody>
          <a:bodyPr/>
          <a:lstStyle/>
          <a:p>
            <a:r>
              <a:rPr lang="en-US" sz="2900" dirty="0">
                <a:latin typeface="Calibri" charset="0"/>
                <a:ea typeface="MS PGothic" charset="0"/>
                <a:cs typeface="Calibri" charset="0"/>
              </a:rPr>
              <a:t>Lexicon Generator</a:t>
            </a:r>
          </a:p>
        </p:txBody>
      </p:sp>
      <p:pic>
        <p:nvPicPr>
          <p:cNvPr id="49154" name="Picture 5" descr="over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737"/>
            <a:ext cx="9144000" cy="28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p:cNvSpPr>
            <a:spLocks noGrp="1"/>
          </p:cNvSpPr>
          <p:nvPr>
            <p:ph idx="1"/>
          </p:nvPr>
        </p:nvSpPr>
        <p:spPr>
          <a:xfrm>
            <a:off x="354240" y="3789039"/>
            <a:ext cx="8435520" cy="2088219"/>
          </a:xfrm>
        </p:spPr>
        <p:txBody>
          <a:bodyPr/>
          <a:lstStyle/>
          <a:p>
            <a:pPr marL="414726" indent="-414726">
              <a:buFont typeface="Arial"/>
              <a:buChar char="•"/>
              <a:defRPr/>
            </a:pPr>
            <a:r>
              <a:rPr lang="en-US" sz="2400" dirty="0">
                <a:latin typeface="Calibri" charset="0"/>
              </a:rPr>
              <a:t>translate entity classes, sentiment words for multilingual </a:t>
            </a:r>
            <a:r>
              <a:rPr lang="en-US" sz="2400" dirty="0" smtClean="0">
                <a:latin typeface="Calibri" charset="0"/>
              </a:rPr>
              <a:t>analysis</a:t>
            </a:r>
            <a:endParaRPr lang="en-US" sz="2400" dirty="0">
              <a:latin typeface="Calibri" charset="0"/>
            </a:endParaRPr>
          </a:p>
          <a:p>
            <a:pPr marL="414726" indent="-414726">
              <a:buFont typeface="Arial"/>
              <a:buChar char="•"/>
              <a:defRPr/>
            </a:pPr>
            <a:r>
              <a:rPr lang="en-US" sz="2400" dirty="0">
                <a:latin typeface="Calibri" charset="0"/>
              </a:rPr>
              <a:t>enrich with </a:t>
            </a:r>
            <a:r>
              <a:rPr lang="en-US" sz="2400" dirty="0" err="1">
                <a:latin typeface="Calibri" charset="0"/>
              </a:rPr>
              <a:t>morphosyntactic</a:t>
            </a:r>
            <a:r>
              <a:rPr lang="en-US" sz="2400" dirty="0">
                <a:latin typeface="Calibri" charset="0"/>
              </a:rPr>
              <a:t> information (CELEX)</a:t>
            </a:r>
          </a:p>
          <a:p>
            <a:pPr marL="414726" indent="-414726">
              <a:buFont typeface="Arial"/>
              <a:buChar char="•"/>
              <a:defRPr/>
            </a:pPr>
            <a:r>
              <a:rPr lang="en-US" sz="2400" dirty="0">
                <a:latin typeface="Calibri" charset="0"/>
              </a:rPr>
              <a:t>convert to </a:t>
            </a:r>
            <a:r>
              <a:rPr lang="en-US" sz="2400" i="1" dirty="0">
                <a:latin typeface="Calibri" charset="0"/>
              </a:rPr>
              <a:t>lemon</a:t>
            </a:r>
            <a:r>
              <a:rPr lang="en-US" sz="2400" dirty="0">
                <a:latin typeface="Calibri" charset="0"/>
              </a:rPr>
              <a:t> and </a:t>
            </a:r>
            <a:r>
              <a:rPr lang="en-US" sz="2400" i="1" dirty="0">
                <a:latin typeface="Calibri" charset="0"/>
              </a:rPr>
              <a:t>Marl</a:t>
            </a:r>
            <a:r>
              <a:rPr lang="en-US" sz="2400" dirty="0">
                <a:latin typeface="Calibri" charset="0"/>
              </a:rPr>
              <a:t> format </a:t>
            </a:r>
          </a:p>
          <a:p>
            <a:pPr>
              <a:defRPr/>
            </a:pPr>
            <a:endParaRPr lang="en-US" sz="2400" dirty="0">
              <a:latin typeface="Calibri" charset="0"/>
            </a:endParaRPr>
          </a:p>
        </p:txBody>
      </p:sp>
      <p:sp>
        <p:nvSpPr>
          <p:cNvPr id="2" name="Rounded Rectangle 1"/>
          <p:cNvSpPr/>
          <p:nvPr/>
        </p:nvSpPr>
        <p:spPr>
          <a:xfrm>
            <a:off x="4716000" y="1772827"/>
            <a:ext cx="2809440" cy="122412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467597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xicon-exa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51201" name="Title 1"/>
          <p:cNvSpPr>
            <a:spLocks noGrp="1"/>
          </p:cNvSpPr>
          <p:nvPr>
            <p:ph type="title"/>
          </p:nvPr>
        </p:nvSpPr>
        <p:spPr>
          <a:xfrm>
            <a:off x="979200" y="156959"/>
            <a:ext cx="7698240" cy="391721"/>
          </a:xfrm>
        </p:spPr>
        <p:txBody>
          <a:bodyPr/>
          <a:lstStyle/>
          <a:p>
            <a:r>
              <a:rPr lang="en-US" sz="2900" dirty="0">
                <a:latin typeface="Calibri" charset="0"/>
                <a:ea typeface="MS PGothic" charset="0"/>
                <a:cs typeface="Calibri" charset="0"/>
              </a:rPr>
              <a:t>Resulting lexicons (en, de)</a:t>
            </a:r>
          </a:p>
        </p:txBody>
      </p:sp>
    </p:spTree>
    <p:extLst>
      <p:ext uri="{BB962C8B-B14F-4D97-AF65-F5344CB8AC3E}">
        <p14:creationId xmlns:p14="http://schemas.microsoft.com/office/powerpoint/2010/main" val="2336927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2" name="Oval 1"/>
          <p:cNvSpPr/>
          <p:nvPr/>
        </p:nvSpPr>
        <p:spPr>
          <a:xfrm>
            <a:off x="755568" y="2852936"/>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5" name="Oval 4"/>
          <p:cNvSpPr/>
          <p:nvPr/>
        </p:nvSpPr>
        <p:spPr>
          <a:xfrm>
            <a:off x="683568" y="530120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6" name="Title 1"/>
          <p:cNvSpPr>
            <a:spLocks noGrp="1"/>
          </p:cNvSpPr>
          <p:nvPr>
            <p:ph type="title"/>
          </p:nvPr>
        </p:nvSpPr>
        <p:spPr>
          <a:xfrm>
            <a:off x="979200" y="156959"/>
            <a:ext cx="7698240" cy="391721"/>
          </a:xfrm>
        </p:spPr>
        <p:txBody>
          <a:bodyPr/>
          <a:lstStyle/>
          <a:p>
            <a:r>
              <a:rPr lang="en-US" sz="2900" dirty="0">
                <a:latin typeface="Calibri" charset="0"/>
                <a:ea typeface="MS PGothic" charset="0"/>
                <a:cs typeface="Calibri" charset="0"/>
              </a:rPr>
              <a:t>Resulting lexicons (en, de)</a:t>
            </a:r>
          </a:p>
        </p:txBody>
      </p:sp>
    </p:spTree>
    <p:extLst>
      <p:ext uri="{BB962C8B-B14F-4D97-AF65-F5344CB8AC3E}">
        <p14:creationId xmlns:p14="http://schemas.microsoft.com/office/powerpoint/2010/main" val="657208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5" name="Oval 4"/>
          <p:cNvSpPr/>
          <p:nvPr/>
        </p:nvSpPr>
        <p:spPr>
          <a:xfrm>
            <a:off x="2771800" y="98072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6" name="Oval 5"/>
          <p:cNvSpPr/>
          <p:nvPr/>
        </p:nvSpPr>
        <p:spPr>
          <a:xfrm>
            <a:off x="2838040" y="2809720"/>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7" name="Oval 6"/>
          <p:cNvSpPr/>
          <p:nvPr/>
        </p:nvSpPr>
        <p:spPr>
          <a:xfrm>
            <a:off x="2699792" y="530120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54277" name="Title 1"/>
          <p:cNvSpPr>
            <a:spLocks noGrp="1"/>
          </p:cNvSpPr>
          <p:nvPr>
            <p:ph type="title"/>
          </p:nvPr>
        </p:nvSpPr>
        <p:spPr>
          <a:xfrm>
            <a:off x="979200" y="97930"/>
            <a:ext cx="7698240" cy="391721"/>
          </a:xfrm>
        </p:spPr>
        <p:txBody>
          <a:bodyPr/>
          <a:lstStyle/>
          <a:p>
            <a:r>
              <a:rPr lang="en-US" sz="2900">
                <a:latin typeface="Calibri" charset="0"/>
                <a:ea typeface="MS PGothic" charset="0"/>
                <a:cs typeface="Calibri" charset="0"/>
              </a:rPr>
              <a:t>Lexical entries</a:t>
            </a:r>
          </a:p>
        </p:txBody>
      </p:sp>
    </p:spTree>
    <p:extLst>
      <p:ext uri="{BB962C8B-B14F-4D97-AF65-F5344CB8AC3E}">
        <p14:creationId xmlns:p14="http://schemas.microsoft.com/office/powerpoint/2010/main" val="3151396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5" name="Oval 4"/>
          <p:cNvSpPr/>
          <p:nvPr/>
        </p:nvSpPr>
        <p:spPr>
          <a:xfrm>
            <a:off x="6880816" y="682623"/>
            <a:ext cx="2155680" cy="13062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56324" name="Title 1"/>
          <p:cNvSpPr txBox="1">
            <a:spLocks/>
          </p:cNvSpPr>
          <p:nvPr/>
        </p:nvSpPr>
        <p:spPr bwMode="auto">
          <a:xfrm>
            <a:off x="979200" y="97930"/>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Lexical entry: </a:t>
            </a:r>
            <a:r>
              <a:rPr lang="en-US" sz="2900" dirty="0" err="1">
                <a:solidFill>
                  <a:srgbClr val="003366"/>
                </a:solidFill>
                <a:latin typeface="Calibri" charset="0"/>
                <a:cs typeface="Calibri" charset="0"/>
              </a:rPr>
              <a:t>morphosyntactic</a:t>
            </a:r>
            <a:r>
              <a:rPr lang="en-US" sz="2900" dirty="0">
                <a:solidFill>
                  <a:srgbClr val="003366"/>
                </a:solidFill>
                <a:latin typeface="Calibri" charset="0"/>
                <a:cs typeface="Calibri" charset="0"/>
              </a:rPr>
              <a:t> info</a:t>
            </a:r>
          </a:p>
        </p:txBody>
      </p:sp>
      <p:sp>
        <p:nvSpPr>
          <p:cNvPr id="8" name="Oval 7"/>
          <p:cNvSpPr/>
          <p:nvPr/>
        </p:nvSpPr>
        <p:spPr>
          <a:xfrm>
            <a:off x="2771800" y="98072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1526103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5" name="Oval 4"/>
          <p:cNvSpPr/>
          <p:nvPr/>
        </p:nvSpPr>
        <p:spPr>
          <a:xfrm>
            <a:off x="6880816" y="1761303"/>
            <a:ext cx="2155680" cy="130765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58372" name="Title 1"/>
          <p:cNvSpPr txBox="1">
            <a:spLocks/>
          </p:cNvSpPr>
          <p:nvPr/>
        </p:nvSpPr>
        <p:spPr bwMode="auto">
          <a:xfrm>
            <a:off x="979200" y="97930"/>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Lexical entry: </a:t>
            </a:r>
            <a:r>
              <a:rPr lang="en-US" sz="2900" dirty="0" err="1">
                <a:solidFill>
                  <a:srgbClr val="003366"/>
                </a:solidFill>
                <a:latin typeface="Calibri" charset="0"/>
                <a:cs typeface="Calibri" charset="0"/>
              </a:rPr>
              <a:t>DBpedia</a:t>
            </a:r>
            <a:r>
              <a:rPr lang="en-US" sz="2900" dirty="0">
                <a:solidFill>
                  <a:srgbClr val="003366"/>
                </a:solidFill>
                <a:latin typeface="Calibri" charset="0"/>
                <a:cs typeface="Calibri" charset="0"/>
              </a:rPr>
              <a:t> and </a:t>
            </a:r>
            <a:r>
              <a:rPr lang="en-US" sz="2900" dirty="0" err="1">
                <a:solidFill>
                  <a:srgbClr val="003366"/>
                </a:solidFill>
                <a:latin typeface="Calibri" charset="0"/>
                <a:cs typeface="Calibri" charset="0"/>
              </a:rPr>
              <a:t>WordNet</a:t>
            </a:r>
            <a:r>
              <a:rPr lang="en-US" sz="2900" dirty="0">
                <a:solidFill>
                  <a:srgbClr val="003366"/>
                </a:solidFill>
                <a:latin typeface="Calibri" charset="0"/>
                <a:cs typeface="Calibri" charset="0"/>
              </a:rPr>
              <a:t> links</a:t>
            </a:r>
          </a:p>
        </p:txBody>
      </p:sp>
      <p:sp>
        <p:nvSpPr>
          <p:cNvPr id="8" name="Oval 7"/>
          <p:cNvSpPr/>
          <p:nvPr/>
        </p:nvSpPr>
        <p:spPr>
          <a:xfrm>
            <a:off x="2771800" y="98072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4240774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15616" y="228967"/>
            <a:ext cx="7698240" cy="391721"/>
          </a:xfrm>
        </p:spPr>
        <p:txBody>
          <a:bodyPr/>
          <a:lstStyle/>
          <a:p>
            <a:r>
              <a:rPr lang="en-US" sz="2900" dirty="0">
                <a:latin typeface="Calibri" charset="0"/>
                <a:ea typeface="MS PGothic" charset="0"/>
                <a:cs typeface="Calibri" charset="0"/>
              </a:rPr>
              <a:t>EUROSENTIMENT: problems addressed </a:t>
            </a:r>
          </a:p>
        </p:txBody>
      </p:sp>
      <p:sp>
        <p:nvSpPr>
          <p:cNvPr id="18434" name="Content Placeholder 2"/>
          <p:cNvSpPr>
            <a:spLocks noGrp="1"/>
          </p:cNvSpPr>
          <p:nvPr>
            <p:ph idx="1"/>
          </p:nvPr>
        </p:nvSpPr>
        <p:spPr>
          <a:xfrm>
            <a:off x="354240" y="980728"/>
            <a:ext cx="8681760" cy="4824507"/>
          </a:xfrm>
        </p:spPr>
        <p:txBody>
          <a:bodyPr/>
          <a:lstStyle/>
          <a:p>
            <a:pPr marL="414726" indent="-414726"/>
            <a:r>
              <a:rPr lang="en-US" sz="2600" dirty="0">
                <a:latin typeface="Calibri" charset="0"/>
                <a:ea typeface="MS PGothic" charset="0"/>
              </a:rPr>
              <a:t>Overall problems</a:t>
            </a:r>
          </a:p>
          <a:p>
            <a:pPr marL="777611" lvl="1" indent="-414726">
              <a:buFont typeface="Arial" charset="0"/>
              <a:buChar char="•"/>
            </a:pPr>
            <a:r>
              <a:rPr lang="en-US" sz="2200" dirty="0">
                <a:latin typeface="Calibri" charset="0"/>
                <a:ea typeface="MS PGothic" charset="0"/>
              </a:rPr>
              <a:t>lack of agreed schemas for sentiment analysis (e.g. no agreed sentiment strength)</a:t>
            </a:r>
          </a:p>
          <a:p>
            <a:pPr marL="777611" lvl="1" indent="-414726">
              <a:buFont typeface="Arial" charset="0"/>
              <a:buChar char="•"/>
            </a:pPr>
            <a:r>
              <a:rPr lang="en-US" sz="2200" dirty="0">
                <a:latin typeface="Calibri" charset="0"/>
                <a:ea typeface="MS PGothic" charset="0"/>
              </a:rPr>
              <a:t>lack of visibility, accessibility of sentiment analysis language resources</a:t>
            </a:r>
          </a:p>
          <a:p>
            <a:pPr marL="414726" indent="-414726"/>
            <a:endParaRPr lang="en-US" sz="2600" dirty="0">
              <a:latin typeface="Calibri" charset="0"/>
              <a:ea typeface="MS PGothic" charset="0"/>
            </a:endParaRPr>
          </a:p>
          <a:p>
            <a:pPr marL="414726" indent="-414726"/>
            <a:r>
              <a:rPr lang="en-US" sz="2600" dirty="0">
                <a:latin typeface="Calibri" charset="0"/>
                <a:ea typeface="MS PGothic" charset="0"/>
              </a:rPr>
              <a:t>Addressed problems</a:t>
            </a:r>
          </a:p>
          <a:p>
            <a:pPr marL="777611" lvl="1" indent="-414726">
              <a:buFont typeface="Arial" charset="0"/>
              <a:buChar char="•"/>
            </a:pPr>
            <a:r>
              <a:rPr lang="en-US" sz="2200" dirty="0">
                <a:latin typeface="Calibri" charset="0"/>
                <a:ea typeface="MS PGothic" charset="0"/>
              </a:rPr>
              <a:t>high costs for adapting sentiment analysis resources to new domains, languages</a:t>
            </a:r>
          </a:p>
          <a:p>
            <a:pPr marL="777611" lvl="1" indent="-414726">
              <a:buFont typeface="Arial" charset="0"/>
              <a:buChar char="•"/>
            </a:pPr>
            <a:r>
              <a:rPr lang="en-US" sz="2200" dirty="0">
                <a:latin typeface="Calibri" charset="0"/>
                <a:ea typeface="MS PGothic" charset="0"/>
              </a:rPr>
              <a:t>lack of interoperability with other language or semantic resources like the Linguistic Linked Open Data cloud (LLOD)</a:t>
            </a:r>
          </a:p>
        </p:txBody>
      </p:sp>
    </p:spTree>
    <p:extLst>
      <p:ext uri="{BB962C8B-B14F-4D97-AF65-F5344CB8AC3E}">
        <p14:creationId xmlns:p14="http://schemas.microsoft.com/office/powerpoint/2010/main" val="2983777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5" name="Oval 4"/>
          <p:cNvSpPr/>
          <p:nvPr/>
        </p:nvSpPr>
        <p:spPr>
          <a:xfrm>
            <a:off x="6948480" y="3212976"/>
            <a:ext cx="1944000" cy="100810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60420" name="Title 1"/>
          <p:cNvSpPr txBox="1">
            <a:spLocks/>
          </p:cNvSpPr>
          <p:nvPr/>
        </p:nvSpPr>
        <p:spPr bwMode="auto">
          <a:xfrm>
            <a:off x="979200" y="97930"/>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Sentiment polarities using Marl</a:t>
            </a:r>
          </a:p>
        </p:txBody>
      </p:sp>
      <p:sp>
        <p:nvSpPr>
          <p:cNvPr id="8" name="Oval 7"/>
          <p:cNvSpPr/>
          <p:nvPr/>
        </p:nvSpPr>
        <p:spPr>
          <a:xfrm>
            <a:off x="2838040" y="2809720"/>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201531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6" name="Oval 5"/>
          <p:cNvSpPr/>
          <p:nvPr/>
        </p:nvSpPr>
        <p:spPr>
          <a:xfrm>
            <a:off x="5580216" y="2122783"/>
            <a:ext cx="936000" cy="187219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62468" name="Title 1"/>
          <p:cNvSpPr txBox="1">
            <a:spLocks/>
          </p:cNvSpPr>
          <p:nvPr/>
        </p:nvSpPr>
        <p:spPr bwMode="auto">
          <a:xfrm>
            <a:off x="979200" y="97930"/>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Sentiments with context</a:t>
            </a:r>
          </a:p>
        </p:txBody>
      </p:sp>
      <p:sp>
        <p:nvSpPr>
          <p:cNvPr id="8" name="Oval 7"/>
          <p:cNvSpPr/>
          <p:nvPr/>
        </p:nvSpPr>
        <p:spPr>
          <a:xfrm>
            <a:off x="2838040" y="2809720"/>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1084723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xicon-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5328592"/>
          </a:xfrm>
          <a:prstGeom prst="rect">
            <a:avLst/>
          </a:prstGeom>
        </p:spPr>
      </p:pic>
      <p:sp>
        <p:nvSpPr>
          <p:cNvPr id="8" name="Oval 7"/>
          <p:cNvSpPr/>
          <p:nvPr/>
        </p:nvSpPr>
        <p:spPr>
          <a:xfrm>
            <a:off x="8136512" y="3429008"/>
            <a:ext cx="1044000" cy="129613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
        <p:nvSpPr>
          <p:cNvPr id="64516" name="Title 1"/>
          <p:cNvSpPr>
            <a:spLocks noGrp="1"/>
          </p:cNvSpPr>
          <p:nvPr>
            <p:ph type="title"/>
          </p:nvPr>
        </p:nvSpPr>
        <p:spPr>
          <a:xfrm>
            <a:off x="979200" y="97930"/>
            <a:ext cx="7698240" cy="391721"/>
          </a:xfrm>
        </p:spPr>
        <p:txBody>
          <a:bodyPr/>
          <a:lstStyle/>
          <a:p>
            <a:r>
              <a:rPr lang="en-US" sz="2900" dirty="0">
                <a:latin typeface="Calibri" charset="0"/>
                <a:ea typeface="MS PGothic" charset="0"/>
              </a:rPr>
              <a:t>German lexicon obtained from translation</a:t>
            </a:r>
          </a:p>
        </p:txBody>
      </p:sp>
      <p:sp>
        <p:nvSpPr>
          <p:cNvPr id="9" name="Oval 8"/>
          <p:cNvSpPr/>
          <p:nvPr/>
        </p:nvSpPr>
        <p:spPr>
          <a:xfrm>
            <a:off x="2699792" y="5301208"/>
            <a:ext cx="1368000" cy="5760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en-US"/>
          </a:p>
        </p:txBody>
      </p:sp>
    </p:spTree>
    <p:extLst>
      <p:ext uri="{BB962C8B-B14F-4D97-AF65-F5344CB8AC3E}">
        <p14:creationId xmlns:p14="http://schemas.microsoft.com/office/powerpoint/2010/main" val="3945709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9200" y="228967"/>
            <a:ext cx="7698240" cy="391721"/>
          </a:xfrm>
        </p:spPr>
        <p:txBody>
          <a:bodyPr/>
          <a:lstStyle/>
          <a:p>
            <a:r>
              <a:rPr lang="en-US" sz="2900" dirty="0" smtClean="0">
                <a:latin typeface="Calibri" charset="0"/>
                <a:ea typeface="MS PGothic" charset="0"/>
                <a:cs typeface="Calibri" charset="0"/>
              </a:rPr>
              <a:t>Outline</a:t>
            </a:r>
            <a:endParaRPr lang="en-US" sz="2900" dirty="0">
              <a:latin typeface="Calibri" charset="0"/>
              <a:ea typeface="MS PGothic" charset="0"/>
              <a:cs typeface="Calibri" charset="0"/>
            </a:endParaRPr>
          </a:p>
        </p:txBody>
      </p:sp>
      <p:sp>
        <p:nvSpPr>
          <p:cNvPr id="5" name="Shape 35"/>
          <p:cNvSpPr txBox="1">
            <a:spLocks/>
          </p:cNvSpPr>
          <p:nvPr/>
        </p:nvSpPr>
        <p:spPr bwMode="auto">
          <a:xfrm>
            <a:off x="324000" y="1844834"/>
            <a:ext cx="8396640" cy="25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6" tIns="91416" rIns="91416" bIns="91416"/>
          <a:lstStyle>
            <a:lvl1pPr marL="566738" indent="-566738" eaLnBrk="0">
              <a:defRPr sz="2400">
                <a:solidFill>
                  <a:schemeClr val="bg1"/>
                </a:solidFill>
                <a:latin typeface="Times New Roman" charset="0"/>
                <a:ea typeface="MS PGothic" charset="0"/>
                <a:cs typeface="MS PGothic" charset="0"/>
              </a:defRPr>
            </a:lvl1pPr>
            <a:lvl2pPr eaLnBrk="0">
              <a:defRPr sz="2400">
                <a:solidFill>
                  <a:schemeClr val="bg1"/>
                </a:solidFill>
                <a:latin typeface="Times New Roman" charset="0"/>
                <a:ea typeface="MS PGothic" charset="0"/>
                <a:cs typeface="MS PGothic" charset="0"/>
              </a:defRPr>
            </a:lvl2pPr>
            <a:lvl3pPr eaLnBrk="0">
              <a:defRPr sz="2400">
                <a:solidFill>
                  <a:schemeClr val="bg1"/>
                </a:solidFill>
                <a:latin typeface="Times New Roman" charset="0"/>
                <a:ea typeface="MS PGothic" charset="0"/>
                <a:cs typeface="MS PGothic" charset="0"/>
              </a:defRPr>
            </a:lvl3pPr>
            <a:lvl4pPr eaLnBrk="0">
              <a:defRPr sz="2400">
                <a:solidFill>
                  <a:schemeClr val="bg1"/>
                </a:solidFill>
                <a:latin typeface="Times New Roman" charset="0"/>
                <a:ea typeface="MS PGothic" charset="0"/>
                <a:cs typeface="MS PGothic" charset="0"/>
              </a:defRPr>
            </a:lvl4pPr>
            <a:lvl5pPr eaLnBrk="0">
              <a:defRPr sz="2400">
                <a:solidFill>
                  <a:schemeClr val="bg1"/>
                </a:solidFill>
                <a:latin typeface="Times New Roman" charset="0"/>
                <a:ea typeface="MS PGothic" charset="0"/>
                <a:cs typeface="MS P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9pPr>
          </a:lstStyle>
          <a:p>
            <a:pPr>
              <a:spcAft>
                <a:spcPts val="1282"/>
              </a:spcAft>
              <a:buFont typeface="Calibri" charset="0"/>
              <a:buAutoNum type="arabicPeriod"/>
            </a:pPr>
            <a:r>
              <a:rPr lang="en-US" sz="2600" dirty="0">
                <a:solidFill>
                  <a:srgbClr val="003366"/>
                </a:solidFill>
                <a:latin typeface="Calibri" charset="0"/>
              </a:rPr>
              <a:t>EUROSENTIMENT overview</a:t>
            </a:r>
          </a:p>
          <a:p>
            <a:pPr>
              <a:spcAft>
                <a:spcPts val="1282"/>
              </a:spcAft>
              <a:buFont typeface="Calibri" charset="0"/>
              <a:buAutoNum type="arabicPeriod"/>
            </a:pPr>
            <a:r>
              <a:rPr lang="en-US" sz="2600" dirty="0" smtClean="0">
                <a:solidFill>
                  <a:srgbClr val="003366"/>
                </a:solidFill>
                <a:latin typeface="Calibri" charset="0"/>
              </a:rPr>
              <a:t>Legacy </a:t>
            </a:r>
            <a:r>
              <a:rPr lang="en-US" sz="2600" dirty="0">
                <a:solidFill>
                  <a:srgbClr val="003366"/>
                </a:solidFill>
                <a:latin typeface="Calibri" charset="0"/>
              </a:rPr>
              <a:t>Language Resources</a:t>
            </a:r>
          </a:p>
          <a:p>
            <a:pPr>
              <a:spcAft>
                <a:spcPts val="1282"/>
              </a:spcAft>
              <a:buFont typeface="Calibri" charset="0"/>
              <a:buAutoNum type="arabicPeriod"/>
            </a:pPr>
            <a:r>
              <a:rPr lang="en-US" sz="2600" dirty="0" smtClean="0">
                <a:solidFill>
                  <a:srgbClr val="003366"/>
                </a:solidFill>
                <a:latin typeface="Calibri" charset="0"/>
              </a:rPr>
              <a:t>Pipeline </a:t>
            </a:r>
            <a:r>
              <a:rPr lang="en-US" sz="2600" dirty="0">
                <a:solidFill>
                  <a:srgbClr val="003366"/>
                </a:solidFill>
                <a:latin typeface="Calibri" charset="0"/>
              </a:rPr>
              <a:t>for Language Resource </a:t>
            </a:r>
            <a:r>
              <a:rPr lang="en-US" sz="2600" dirty="0" smtClean="0">
                <a:solidFill>
                  <a:srgbClr val="003366"/>
                </a:solidFill>
                <a:latin typeface="Calibri" charset="0"/>
              </a:rPr>
              <a:t>Adaptation</a:t>
            </a:r>
          </a:p>
          <a:p>
            <a:pPr>
              <a:spcAft>
                <a:spcPts val="1282"/>
              </a:spcAft>
              <a:buFont typeface="Calibri" charset="0"/>
              <a:buAutoNum type="arabicPeriod"/>
            </a:pPr>
            <a:r>
              <a:rPr lang="en-US" sz="2600" b="1" dirty="0" smtClean="0">
                <a:solidFill>
                  <a:srgbClr val="003366"/>
                </a:solidFill>
                <a:latin typeface="Calibri" charset="0"/>
              </a:rPr>
              <a:t>Tools and Demos</a:t>
            </a:r>
            <a:endParaRPr lang="en-US" sz="2600" b="1" dirty="0">
              <a:solidFill>
                <a:srgbClr val="003366"/>
              </a:solidFill>
              <a:latin typeface="Calibri" charset="0"/>
            </a:endParaRPr>
          </a:p>
        </p:txBody>
      </p:sp>
    </p:spTree>
    <p:extLst>
      <p:ext uri="{BB962C8B-B14F-4D97-AF65-F5344CB8AC3E}">
        <p14:creationId xmlns:p14="http://schemas.microsoft.com/office/powerpoint/2010/main" val="3538757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tools and demos</a:t>
            </a:r>
            <a:endParaRPr lang="en-US" dirty="0"/>
          </a:p>
        </p:txBody>
      </p:sp>
      <p:sp>
        <p:nvSpPr>
          <p:cNvPr id="3" name="Content Placeholder 2"/>
          <p:cNvSpPr>
            <a:spLocks noGrp="1"/>
          </p:cNvSpPr>
          <p:nvPr>
            <p:ph idx="1"/>
          </p:nvPr>
        </p:nvSpPr>
        <p:spPr/>
        <p:txBody>
          <a:bodyPr/>
          <a:lstStyle/>
          <a:p>
            <a:r>
              <a:rPr lang="en-US" dirty="0" smtClean="0"/>
              <a:t>Language resources RDF interface: </a:t>
            </a:r>
          </a:p>
          <a:p>
            <a:pPr lvl="1"/>
            <a:r>
              <a:rPr lang="en-US" dirty="0" smtClean="0">
                <a:hlinkClick r:id="rId2"/>
              </a:rPr>
              <a:t>http</a:t>
            </a:r>
            <a:r>
              <a:rPr lang="en-US" dirty="0">
                <a:hlinkClick r:id="rId2"/>
              </a:rPr>
              <a:t>://www.eurosentiment.eu/dataset</a:t>
            </a:r>
            <a:r>
              <a:rPr lang="en-US" dirty="0"/>
              <a:t> </a:t>
            </a:r>
            <a:endParaRPr lang="en-US" dirty="0" smtClean="0"/>
          </a:p>
          <a:p>
            <a:pPr marL="457200" lvl="1" indent="0">
              <a:buNone/>
            </a:pPr>
            <a:endParaRPr lang="en-US" dirty="0" smtClean="0"/>
          </a:p>
          <a:p>
            <a:r>
              <a:rPr lang="en-US" dirty="0" err="1" smtClean="0"/>
              <a:t>Sparql</a:t>
            </a:r>
            <a:r>
              <a:rPr lang="en-US" dirty="0" smtClean="0"/>
              <a:t> endpoint</a:t>
            </a:r>
          </a:p>
          <a:p>
            <a:pPr lvl="1"/>
            <a:r>
              <a:rPr lang="en-US" dirty="0" smtClean="0">
                <a:hlinkClick r:id="rId3"/>
              </a:rPr>
              <a:t>http</a:t>
            </a:r>
            <a:r>
              <a:rPr lang="en-US" dirty="0">
                <a:hlinkClick r:id="rId3"/>
              </a:rPr>
              <a:t>://portal.eurosentiment.eu/</a:t>
            </a:r>
            <a:r>
              <a:rPr lang="en-US" dirty="0" smtClean="0">
                <a:hlinkClick r:id="rId3"/>
              </a:rPr>
              <a:t>sparql_demo</a:t>
            </a:r>
            <a:endParaRPr lang="en-US" dirty="0" smtClean="0"/>
          </a:p>
          <a:p>
            <a:pPr lvl="1"/>
            <a:endParaRPr lang="en-US" dirty="0" smtClean="0"/>
          </a:p>
          <a:p>
            <a:r>
              <a:rPr lang="en-US" dirty="0"/>
              <a:t>Resources Navigator</a:t>
            </a:r>
          </a:p>
          <a:p>
            <a:pPr lvl="1"/>
            <a:r>
              <a:rPr lang="en-US" dirty="0">
                <a:hlinkClick r:id="rId4"/>
              </a:rPr>
              <a:t>http://portal.eurosentiment.eu/lr_navigator_demo</a:t>
            </a:r>
            <a:endParaRPr lang="en-US" dirty="0"/>
          </a:p>
          <a:p>
            <a:pPr lvl="1"/>
            <a:endParaRPr lang="en-US" dirty="0" smtClean="0"/>
          </a:p>
          <a:p>
            <a:pPr lvl="1"/>
            <a:endParaRPr lang="en-US" dirty="0" smtClean="0"/>
          </a:p>
          <a:p>
            <a:pPr lvl="1">
              <a:buFontTx/>
              <a:buChar char="-"/>
            </a:pPr>
            <a:endParaRPr lang="en-US" dirty="0" smtClean="0"/>
          </a:p>
        </p:txBody>
      </p:sp>
    </p:spTree>
    <p:extLst>
      <p:ext uri="{BB962C8B-B14F-4D97-AF65-F5344CB8AC3E}">
        <p14:creationId xmlns:p14="http://schemas.microsoft.com/office/powerpoint/2010/main" val="2273314631"/>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Sparql</a:t>
            </a:r>
            <a:r>
              <a:rPr lang="en-US" dirty="0" smtClean="0"/>
              <a:t> demo steps</a:t>
            </a:r>
            <a:endParaRPr lang="en-US" dirty="0"/>
          </a:p>
        </p:txBody>
      </p:sp>
      <p:sp>
        <p:nvSpPr>
          <p:cNvPr id="3" name="Content Placeholder 2"/>
          <p:cNvSpPr>
            <a:spLocks noGrp="1"/>
          </p:cNvSpPr>
          <p:nvPr>
            <p:ph idx="1"/>
          </p:nvPr>
        </p:nvSpPr>
        <p:spPr>
          <a:xfrm>
            <a:off x="354013" y="909067"/>
            <a:ext cx="8682483" cy="5112221"/>
          </a:xfrm>
        </p:spPr>
        <p:txBody>
          <a:bodyPr/>
          <a:lstStyle/>
          <a:p>
            <a:pPr marL="0" indent="0">
              <a:buNone/>
            </a:pPr>
            <a:r>
              <a:rPr lang="en-US" sz="2400" dirty="0" smtClean="0"/>
              <a:t>1</a:t>
            </a:r>
            <a:r>
              <a:rPr lang="en-US" sz="2400" dirty="0" smtClean="0"/>
              <a:t>. Show </a:t>
            </a:r>
            <a:r>
              <a:rPr lang="en-US" sz="2400" dirty="0"/>
              <a:t>the </a:t>
            </a:r>
            <a:r>
              <a:rPr lang="en-US" sz="2400" dirty="0" smtClean="0"/>
              <a:t>sentiments </a:t>
            </a:r>
            <a:r>
              <a:rPr lang="en-US" sz="2400" dirty="0"/>
              <a:t>used with various domain </a:t>
            </a:r>
            <a:r>
              <a:rPr lang="en-US" sz="2400" dirty="0" smtClean="0"/>
              <a:t>aspects (electronics, en).</a:t>
            </a:r>
          </a:p>
          <a:p>
            <a:pPr marL="0" indent="0">
              <a:buNone/>
            </a:pPr>
            <a:r>
              <a:rPr lang="en-US" sz="2400" dirty="0" smtClean="0"/>
              <a:t>	* domain aspects: </a:t>
            </a:r>
            <a:r>
              <a:rPr lang="en-US" sz="2400" dirty="0" err="1" smtClean="0"/>
              <a:t>CRT_screen</a:t>
            </a:r>
            <a:r>
              <a:rPr lang="en-US" sz="2400" dirty="0" smtClean="0"/>
              <a:t>, CPU</a:t>
            </a:r>
          </a:p>
          <a:p>
            <a:pPr marL="0" indent="0">
              <a:buNone/>
            </a:pPr>
            <a:r>
              <a:rPr lang="en-US" sz="2400" dirty="0"/>
              <a:t>	</a:t>
            </a:r>
            <a:r>
              <a:rPr lang="en-US" sz="2400" dirty="0" smtClean="0"/>
              <a:t>* sentiments: easy, fast, flying</a:t>
            </a:r>
          </a:p>
          <a:p>
            <a:pPr marL="0" indent="0">
              <a:buNone/>
            </a:pPr>
            <a:r>
              <a:rPr lang="en-US" sz="2400" dirty="0"/>
              <a:t>	</a:t>
            </a:r>
            <a:r>
              <a:rPr lang="en-US" sz="2400" dirty="0" smtClean="0"/>
              <a:t>* sentiment polarities</a:t>
            </a:r>
            <a:endParaRPr lang="en-US" sz="2400" dirty="0"/>
          </a:p>
          <a:p>
            <a:pPr marL="0" indent="0">
              <a:buNone/>
            </a:pPr>
            <a:r>
              <a:rPr lang="en-US" sz="2400" dirty="0" smtClean="0"/>
              <a:t>2</a:t>
            </a:r>
            <a:r>
              <a:rPr lang="en-US" sz="2400" dirty="0"/>
              <a:t>. Show domain </a:t>
            </a:r>
            <a:r>
              <a:rPr lang="en-US" sz="2400" dirty="0" smtClean="0"/>
              <a:t>aspects (hotel, en)</a:t>
            </a:r>
          </a:p>
          <a:p>
            <a:pPr marL="0" indent="0">
              <a:buNone/>
            </a:pPr>
            <a:r>
              <a:rPr lang="en-US" sz="2400" dirty="0"/>
              <a:t>	</a:t>
            </a:r>
            <a:r>
              <a:rPr lang="en-US" sz="2400" dirty="0" smtClean="0"/>
              <a:t>* staff, service, housekeeping</a:t>
            </a:r>
            <a:endParaRPr lang="en-US" sz="2400" dirty="0"/>
          </a:p>
          <a:p>
            <a:pPr marL="0" indent="0">
              <a:buNone/>
            </a:pPr>
            <a:r>
              <a:rPr lang="en-US" sz="2400" dirty="0" smtClean="0"/>
              <a:t>3</a:t>
            </a:r>
            <a:r>
              <a:rPr lang="en-US" sz="2400" dirty="0"/>
              <a:t>. </a:t>
            </a:r>
            <a:r>
              <a:rPr lang="en-US" sz="2400" dirty="0" smtClean="0"/>
              <a:t>Show top sentiment words (hotel, en)</a:t>
            </a:r>
          </a:p>
          <a:p>
            <a:pPr marL="0" indent="0">
              <a:buNone/>
            </a:pPr>
            <a:r>
              <a:rPr lang="en-US" sz="2400" dirty="0"/>
              <a:t>	</a:t>
            </a:r>
            <a:r>
              <a:rPr lang="en-US" sz="2400" dirty="0" smtClean="0"/>
              <a:t>* good, great, neat, bully</a:t>
            </a:r>
          </a:p>
          <a:p>
            <a:pPr marL="0" indent="0">
              <a:buNone/>
            </a:pPr>
            <a:r>
              <a:rPr lang="en-US" sz="2400" dirty="0" smtClean="0"/>
              <a:t>4. Show </a:t>
            </a:r>
            <a:r>
              <a:rPr lang="en-US" sz="2400" dirty="0"/>
              <a:t>positive </a:t>
            </a:r>
            <a:r>
              <a:rPr lang="en-US" sz="2400" dirty="0" smtClean="0"/>
              <a:t>sentiments (hotel, it)</a:t>
            </a:r>
          </a:p>
          <a:p>
            <a:pPr marL="0" indent="0">
              <a:buNone/>
            </a:pPr>
            <a:r>
              <a:rPr lang="en-US" sz="2400" dirty="0"/>
              <a:t>	</a:t>
            </a:r>
            <a:r>
              <a:rPr lang="en-US" sz="2400" dirty="0" smtClean="0"/>
              <a:t>* bello, </a:t>
            </a:r>
            <a:r>
              <a:rPr lang="en-US" sz="2400" dirty="0" err="1" smtClean="0"/>
              <a:t>carino</a:t>
            </a:r>
            <a:endParaRPr lang="en-US" sz="2400" dirty="0"/>
          </a:p>
        </p:txBody>
      </p:sp>
    </p:spTree>
    <p:extLst>
      <p:ext uri="{BB962C8B-B14F-4D97-AF65-F5344CB8AC3E}">
        <p14:creationId xmlns:p14="http://schemas.microsoft.com/office/powerpoint/2010/main" val="834054846"/>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Sparql</a:t>
            </a:r>
            <a:r>
              <a:rPr lang="en-US" dirty="0" smtClean="0"/>
              <a:t> demo steps (contd.)</a:t>
            </a:r>
            <a:endParaRPr lang="en-US" dirty="0"/>
          </a:p>
        </p:txBody>
      </p:sp>
      <p:sp>
        <p:nvSpPr>
          <p:cNvPr id="3" name="Content Placeholder 2"/>
          <p:cNvSpPr>
            <a:spLocks noGrp="1"/>
          </p:cNvSpPr>
          <p:nvPr>
            <p:ph idx="1"/>
          </p:nvPr>
        </p:nvSpPr>
        <p:spPr>
          <a:xfrm>
            <a:off x="354013" y="909067"/>
            <a:ext cx="8682483" cy="5112221"/>
          </a:xfrm>
        </p:spPr>
        <p:txBody>
          <a:bodyPr/>
          <a:lstStyle/>
          <a:p>
            <a:pPr marL="0" indent="0">
              <a:buNone/>
            </a:pPr>
            <a:r>
              <a:rPr lang="en-US" sz="2400" dirty="0" smtClean="0"/>
              <a:t>5. Show </a:t>
            </a:r>
            <a:r>
              <a:rPr lang="en-US" sz="2400" dirty="0"/>
              <a:t>negative </a:t>
            </a:r>
            <a:r>
              <a:rPr lang="en-US" sz="2400" dirty="0" smtClean="0"/>
              <a:t>sentiments (electronics, </a:t>
            </a:r>
            <a:r>
              <a:rPr lang="en-US" sz="2400" dirty="0" err="1" smtClean="0"/>
              <a:t>fr</a:t>
            </a:r>
            <a:r>
              <a:rPr lang="en-US" sz="2400" dirty="0" smtClean="0"/>
              <a:t>)</a:t>
            </a:r>
          </a:p>
          <a:p>
            <a:pPr marL="0" indent="0">
              <a:buNone/>
            </a:pPr>
            <a:r>
              <a:rPr lang="en-US" sz="2400" dirty="0"/>
              <a:t>	</a:t>
            </a:r>
            <a:r>
              <a:rPr lang="en-US" sz="2400" dirty="0" smtClean="0"/>
              <a:t>* </a:t>
            </a:r>
            <a:r>
              <a:rPr lang="en-US" sz="2400" dirty="0" err="1" smtClean="0"/>
              <a:t>difficile</a:t>
            </a:r>
            <a:r>
              <a:rPr lang="en-US" sz="2400" dirty="0"/>
              <a:t>, </a:t>
            </a:r>
            <a:r>
              <a:rPr lang="en-US" sz="2400" dirty="0" err="1"/>
              <a:t>problème</a:t>
            </a:r>
            <a:r>
              <a:rPr lang="en-US" sz="2400" dirty="0"/>
              <a:t>, </a:t>
            </a:r>
            <a:r>
              <a:rPr lang="en-US" sz="2400" dirty="0" err="1" smtClean="0"/>
              <a:t>cher</a:t>
            </a:r>
            <a:endParaRPr lang="en-US" sz="2400" dirty="0" smtClean="0"/>
          </a:p>
          <a:p>
            <a:pPr marL="0" indent="0">
              <a:buNone/>
            </a:pPr>
            <a:r>
              <a:rPr lang="en-US" sz="2400" dirty="0" smtClean="0"/>
              <a:t>6</a:t>
            </a:r>
            <a:r>
              <a:rPr lang="en-US" sz="2400" dirty="0" smtClean="0"/>
              <a:t>. </a:t>
            </a:r>
            <a:r>
              <a:rPr lang="en-US" sz="2400" dirty="0"/>
              <a:t>Show links </a:t>
            </a:r>
            <a:r>
              <a:rPr lang="en-US" sz="2400" dirty="0" smtClean="0"/>
              <a:t>to </a:t>
            </a:r>
            <a:r>
              <a:rPr lang="en-US" sz="2400" dirty="0" err="1" smtClean="0"/>
              <a:t>Dbpedia</a:t>
            </a:r>
            <a:r>
              <a:rPr lang="en-US" sz="2400" dirty="0" smtClean="0"/>
              <a:t> and </a:t>
            </a:r>
            <a:r>
              <a:rPr lang="en-US" sz="2400" dirty="0" err="1" smtClean="0"/>
              <a:t>W</a:t>
            </a:r>
            <a:r>
              <a:rPr lang="en-US" sz="2400" dirty="0" err="1" smtClean="0"/>
              <a:t>ordNet</a:t>
            </a:r>
            <a:endParaRPr lang="en-US" sz="2400" dirty="0" smtClean="0"/>
          </a:p>
          <a:p>
            <a:pPr marL="0" indent="0">
              <a:buNone/>
            </a:pPr>
            <a:r>
              <a:rPr lang="en-US" sz="2400" dirty="0" smtClean="0"/>
              <a:t>	* electronics, en, experience</a:t>
            </a:r>
            <a:endParaRPr lang="en-US" sz="2400" dirty="0" smtClean="0"/>
          </a:p>
          <a:p>
            <a:pPr marL="0" indent="0">
              <a:buNone/>
            </a:pPr>
            <a:r>
              <a:rPr lang="en-US" sz="2400" dirty="0"/>
              <a:t>7</a:t>
            </a:r>
            <a:r>
              <a:rPr lang="en-US" sz="2400" dirty="0" smtClean="0"/>
              <a:t>. </a:t>
            </a:r>
            <a:r>
              <a:rPr lang="en-US" sz="2400" dirty="0"/>
              <a:t>Show translations from </a:t>
            </a:r>
            <a:r>
              <a:rPr lang="en-US" sz="2400" dirty="0" err="1" smtClean="0"/>
              <a:t>BableNet</a:t>
            </a:r>
            <a:endParaRPr lang="en-US" sz="2400" dirty="0" smtClean="0"/>
          </a:p>
          <a:p>
            <a:pPr marL="0" indent="0">
              <a:buNone/>
            </a:pPr>
            <a:r>
              <a:rPr lang="en-US" sz="2400" dirty="0"/>
              <a:t>	</a:t>
            </a:r>
            <a:r>
              <a:rPr lang="en-US" sz="2400" dirty="0" smtClean="0"/>
              <a:t>* hotel, en, RO</a:t>
            </a:r>
          </a:p>
          <a:p>
            <a:pPr marL="0" indent="0">
              <a:buNone/>
            </a:pPr>
            <a:endParaRPr lang="en-US" sz="2400" dirty="0"/>
          </a:p>
          <a:p>
            <a:pPr marL="0" indent="0">
              <a:buNone/>
            </a:pPr>
            <a:r>
              <a:rPr lang="en-US" sz="2400" dirty="0"/>
              <a:t>8</a:t>
            </a:r>
            <a:r>
              <a:rPr lang="en-US" sz="2400" dirty="0" smtClean="0"/>
              <a:t>. </a:t>
            </a:r>
            <a:r>
              <a:rPr lang="en-US" sz="2400" dirty="0" smtClean="0"/>
              <a:t>Show translations from the MT </a:t>
            </a:r>
            <a:r>
              <a:rPr lang="en-US" sz="2400" dirty="0" smtClean="0"/>
              <a:t>approach</a:t>
            </a:r>
          </a:p>
          <a:p>
            <a:pPr marL="0" indent="0">
              <a:buNone/>
            </a:pPr>
            <a:r>
              <a:rPr lang="en-US" sz="2400" dirty="0" smtClean="0"/>
              <a:t>  	* hotel, really-confortable, DE</a:t>
            </a:r>
          </a:p>
          <a:p>
            <a:pPr marL="0" indent="0">
              <a:buNone/>
            </a:pPr>
            <a:r>
              <a:rPr lang="en-US" sz="2400" dirty="0"/>
              <a:t> </a:t>
            </a:r>
            <a:r>
              <a:rPr lang="en-US" sz="2400" dirty="0" smtClean="0"/>
              <a:t>	* clear-and-readable, ES </a:t>
            </a: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866865125"/>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395536" y="898668"/>
            <a:ext cx="8425440" cy="4978604"/>
          </a:xfrm>
        </p:spPr>
        <p:txBody>
          <a:bodyPr/>
          <a:lstStyle/>
          <a:p>
            <a:pPr>
              <a:buFont typeface="Arial" charset="0"/>
              <a:buChar char="•"/>
            </a:pPr>
            <a:r>
              <a:rPr lang="en-US" sz="2600" dirty="0">
                <a:latin typeface="Calibri" charset="0"/>
                <a:ea typeface="MS PGothic" charset="0"/>
                <a:cs typeface="Calibri" charset="0"/>
              </a:rPr>
              <a:t>Overall objectives</a:t>
            </a:r>
          </a:p>
          <a:p>
            <a:pPr lvl="1">
              <a:buFont typeface="Arial" charset="0"/>
              <a:buChar char="•"/>
            </a:pPr>
            <a:r>
              <a:rPr lang="en-US" sz="2200" dirty="0">
                <a:latin typeface="Calibri" charset="0"/>
                <a:ea typeface="MS PGothic" charset="0"/>
                <a:cs typeface="Calibri" charset="0"/>
              </a:rPr>
              <a:t>Create a market for language resources by setting up a shared language resource pool (LRP)</a:t>
            </a:r>
          </a:p>
          <a:p>
            <a:pPr lvl="1">
              <a:buFont typeface="Arial" charset="0"/>
              <a:buChar char="•"/>
            </a:pPr>
            <a:r>
              <a:rPr lang="en-US" sz="2200" dirty="0">
                <a:latin typeface="Calibri" charset="0"/>
                <a:ea typeface="MS PGothic" charset="0"/>
                <a:cs typeface="Calibri" charset="0"/>
              </a:rPr>
              <a:t>Putting in place best-practice guidelines, QA procedures for the LRP</a:t>
            </a:r>
          </a:p>
          <a:p>
            <a:pPr lvl="1">
              <a:buFont typeface="Arial" charset="0"/>
              <a:buChar char="•"/>
            </a:pPr>
            <a:r>
              <a:rPr lang="en-US" sz="2200" dirty="0">
                <a:latin typeface="Calibri" charset="0"/>
                <a:ea typeface="MS PGothic" charset="0"/>
                <a:cs typeface="Calibri" charset="0"/>
              </a:rPr>
              <a:t>Demonstrate the impact of the LRP in multilingual sentiment analysis </a:t>
            </a:r>
            <a:r>
              <a:rPr lang="en-US" sz="2200" dirty="0" smtClean="0">
                <a:latin typeface="Calibri" charset="0"/>
                <a:ea typeface="MS PGothic" charset="0"/>
                <a:cs typeface="Calibri" charset="0"/>
              </a:rPr>
              <a:t>applications</a:t>
            </a:r>
          </a:p>
          <a:p>
            <a:pPr lvl="1">
              <a:buFont typeface="Arial" charset="0"/>
              <a:buChar char="•"/>
            </a:pPr>
            <a:endParaRPr lang="en-US" sz="2200" dirty="0">
              <a:latin typeface="Calibri" charset="0"/>
              <a:ea typeface="MS PGothic" charset="0"/>
              <a:cs typeface="Calibri" charset="0"/>
            </a:endParaRPr>
          </a:p>
          <a:p>
            <a:pPr>
              <a:buFont typeface="Arial" charset="0"/>
              <a:buChar char="•"/>
            </a:pPr>
            <a:r>
              <a:rPr lang="en-US" sz="2600" dirty="0" smtClean="0">
                <a:latin typeface="Calibri" charset="0"/>
                <a:ea typeface="MS PGothic" charset="0"/>
                <a:cs typeface="Calibri" charset="0"/>
              </a:rPr>
              <a:t>Addressed </a:t>
            </a:r>
            <a:r>
              <a:rPr lang="en-US" sz="2600" dirty="0">
                <a:latin typeface="Calibri" charset="0"/>
                <a:ea typeface="MS PGothic" charset="0"/>
                <a:cs typeface="Calibri" charset="0"/>
              </a:rPr>
              <a:t>objectives</a:t>
            </a:r>
            <a:endParaRPr lang="en-US" dirty="0">
              <a:latin typeface="Calibri" charset="0"/>
              <a:ea typeface="MS PGothic" charset="0"/>
              <a:cs typeface="Calibri" charset="0"/>
            </a:endParaRPr>
          </a:p>
          <a:p>
            <a:pPr lvl="1">
              <a:buFont typeface="Arial" charset="0"/>
              <a:buChar char="•"/>
            </a:pPr>
            <a:r>
              <a:rPr lang="en-US" sz="2200" dirty="0">
                <a:latin typeface="Calibri" charset="0"/>
                <a:ea typeface="MS PGothic" charset="0"/>
                <a:cs typeface="Calibri" charset="0"/>
              </a:rPr>
              <a:t>Reduce the cost of creating, adapting sentiment language resources by using the LRP</a:t>
            </a:r>
          </a:p>
          <a:p>
            <a:pPr lvl="1">
              <a:buFont typeface="Arial" charset="0"/>
              <a:buChar char="•"/>
            </a:pPr>
            <a:r>
              <a:rPr lang="en-US" sz="2200" dirty="0">
                <a:latin typeface="Calibri" charset="0"/>
                <a:ea typeface="MS PGothic" charset="0"/>
                <a:cs typeface="Calibri" charset="0"/>
              </a:rPr>
              <a:t>Provide semantic interoperability between multilingual sentiment analysis language resources </a:t>
            </a:r>
            <a:endParaRPr lang="en-US" sz="2200" dirty="0" smtClean="0">
              <a:latin typeface="Calibri" charset="0"/>
              <a:ea typeface="MS PGothic" charset="0"/>
              <a:cs typeface="Calibri" charset="0"/>
            </a:endParaRPr>
          </a:p>
          <a:p>
            <a:pPr lvl="1">
              <a:buFont typeface="Arial" charset="0"/>
              <a:buChar char="•"/>
            </a:pPr>
            <a:endParaRPr lang="en-US" sz="2200" dirty="0">
              <a:latin typeface="Calibri" charset="0"/>
              <a:ea typeface="MS PGothic" charset="0"/>
              <a:cs typeface="Calibri" charset="0"/>
            </a:endParaRPr>
          </a:p>
          <a:p>
            <a:pPr>
              <a:buFont typeface="Arial" charset="0"/>
              <a:buChar char="•"/>
            </a:pPr>
            <a:endParaRPr lang="en-US" sz="2600" dirty="0">
              <a:latin typeface="Calibri" charset="0"/>
              <a:ea typeface="MS PGothic" charset="0"/>
              <a:cs typeface="Calibri" charset="0"/>
            </a:endParaRPr>
          </a:p>
        </p:txBody>
      </p:sp>
      <p:sp>
        <p:nvSpPr>
          <p:cNvPr id="20482" name="Title 1"/>
          <p:cNvSpPr txBox="1">
            <a:spLocks/>
          </p:cNvSpPr>
          <p:nvPr/>
        </p:nvSpPr>
        <p:spPr bwMode="auto">
          <a:xfrm>
            <a:off x="979200" y="228967"/>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EUROSENTIMENT: objectives</a:t>
            </a:r>
          </a:p>
        </p:txBody>
      </p:sp>
    </p:spTree>
    <p:extLst>
      <p:ext uri="{BB962C8B-B14F-4D97-AF65-F5344CB8AC3E}">
        <p14:creationId xmlns:p14="http://schemas.microsoft.com/office/powerpoint/2010/main" val="1149271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9200" y="228967"/>
            <a:ext cx="7698240" cy="391721"/>
          </a:xfrm>
        </p:spPr>
        <p:txBody>
          <a:bodyPr/>
          <a:lstStyle/>
          <a:p>
            <a:r>
              <a:rPr lang="en-US" sz="2900" dirty="0" smtClean="0">
                <a:latin typeface="Calibri" charset="0"/>
                <a:ea typeface="MS PGothic" charset="0"/>
                <a:cs typeface="Calibri" charset="0"/>
              </a:rPr>
              <a:t>Outline</a:t>
            </a:r>
            <a:endParaRPr lang="en-US" sz="2900" dirty="0">
              <a:latin typeface="Calibri" charset="0"/>
              <a:ea typeface="MS PGothic" charset="0"/>
              <a:cs typeface="Calibri" charset="0"/>
            </a:endParaRPr>
          </a:p>
        </p:txBody>
      </p:sp>
      <p:sp>
        <p:nvSpPr>
          <p:cNvPr id="5" name="Shape 35"/>
          <p:cNvSpPr txBox="1">
            <a:spLocks/>
          </p:cNvSpPr>
          <p:nvPr/>
        </p:nvSpPr>
        <p:spPr bwMode="auto">
          <a:xfrm>
            <a:off x="324000" y="1844834"/>
            <a:ext cx="8396640" cy="25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6" tIns="91416" rIns="91416" bIns="91416"/>
          <a:lstStyle>
            <a:lvl1pPr marL="566738" indent="-566738" eaLnBrk="0">
              <a:defRPr sz="2400">
                <a:solidFill>
                  <a:schemeClr val="bg1"/>
                </a:solidFill>
                <a:latin typeface="Times New Roman" charset="0"/>
                <a:ea typeface="MS PGothic" charset="0"/>
                <a:cs typeface="MS PGothic" charset="0"/>
              </a:defRPr>
            </a:lvl1pPr>
            <a:lvl2pPr eaLnBrk="0">
              <a:defRPr sz="2400">
                <a:solidFill>
                  <a:schemeClr val="bg1"/>
                </a:solidFill>
                <a:latin typeface="Times New Roman" charset="0"/>
                <a:ea typeface="MS PGothic" charset="0"/>
                <a:cs typeface="MS PGothic" charset="0"/>
              </a:defRPr>
            </a:lvl2pPr>
            <a:lvl3pPr eaLnBrk="0">
              <a:defRPr sz="2400">
                <a:solidFill>
                  <a:schemeClr val="bg1"/>
                </a:solidFill>
                <a:latin typeface="Times New Roman" charset="0"/>
                <a:ea typeface="MS PGothic" charset="0"/>
                <a:cs typeface="MS PGothic" charset="0"/>
              </a:defRPr>
            </a:lvl3pPr>
            <a:lvl4pPr eaLnBrk="0">
              <a:defRPr sz="2400">
                <a:solidFill>
                  <a:schemeClr val="bg1"/>
                </a:solidFill>
                <a:latin typeface="Times New Roman" charset="0"/>
                <a:ea typeface="MS PGothic" charset="0"/>
                <a:cs typeface="MS PGothic" charset="0"/>
              </a:defRPr>
            </a:lvl4pPr>
            <a:lvl5pPr eaLnBrk="0">
              <a:defRPr sz="2400">
                <a:solidFill>
                  <a:schemeClr val="bg1"/>
                </a:solidFill>
                <a:latin typeface="Times New Roman" charset="0"/>
                <a:ea typeface="MS PGothic" charset="0"/>
                <a:cs typeface="MS PGothi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Times New Roman" charset="0"/>
                <a:ea typeface="MS PGothic" charset="0"/>
                <a:cs typeface="MS PGothic" charset="0"/>
              </a:defRPr>
            </a:lvl9pPr>
          </a:lstStyle>
          <a:p>
            <a:pPr>
              <a:spcAft>
                <a:spcPts val="1282"/>
              </a:spcAft>
              <a:buFont typeface="Calibri" charset="0"/>
              <a:buAutoNum type="arabicPeriod"/>
            </a:pPr>
            <a:r>
              <a:rPr lang="en-US" sz="2600" dirty="0">
                <a:solidFill>
                  <a:srgbClr val="003366"/>
                </a:solidFill>
                <a:latin typeface="Calibri" charset="0"/>
              </a:rPr>
              <a:t>EUROSENTIMENT overview</a:t>
            </a:r>
          </a:p>
          <a:p>
            <a:pPr>
              <a:spcAft>
                <a:spcPts val="1282"/>
              </a:spcAft>
              <a:buFont typeface="Calibri" charset="0"/>
              <a:buAutoNum type="arabicPeriod"/>
            </a:pPr>
            <a:r>
              <a:rPr lang="en-US" sz="2600" b="1" dirty="0" smtClean="0">
                <a:solidFill>
                  <a:srgbClr val="003366"/>
                </a:solidFill>
                <a:latin typeface="Calibri" charset="0"/>
              </a:rPr>
              <a:t>Legacy </a:t>
            </a:r>
            <a:r>
              <a:rPr lang="en-US" sz="2600" b="1" dirty="0">
                <a:solidFill>
                  <a:srgbClr val="003366"/>
                </a:solidFill>
                <a:latin typeface="Calibri" charset="0"/>
              </a:rPr>
              <a:t>Language Resources</a:t>
            </a:r>
          </a:p>
          <a:p>
            <a:pPr>
              <a:spcAft>
                <a:spcPts val="1282"/>
              </a:spcAft>
              <a:buFont typeface="Calibri" charset="0"/>
              <a:buAutoNum type="arabicPeriod"/>
            </a:pPr>
            <a:r>
              <a:rPr lang="en-US" sz="2600" dirty="0" smtClean="0">
                <a:solidFill>
                  <a:srgbClr val="003366"/>
                </a:solidFill>
                <a:latin typeface="Calibri" charset="0"/>
              </a:rPr>
              <a:t>Pipeline </a:t>
            </a:r>
            <a:r>
              <a:rPr lang="en-US" sz="2600" dirty="0">
                <a:solidFill>
                  <a:srgbClr val="003366"/>
                </a:solidFill>
                <a:latin typeface="Calibri" charset="0"/>
              </a:rPr>
              <a:t>for Language Resource </a:t>
            </a:r>
            <a:r>
              <a:rPr lang="en-US" sz="2600" dirty="0" smtClean="0">
                <a:solidFill>
                  <a:srgbClr val="003366"/>
                </a:solidFill>
                <a:latin typeface="Calibri" charset="0"/>
              </a:rPr>
              <a:t>Adaptation</a:t>
            </a:r>
          </a:p>
          <a:p>
            <a:pPr>
              <a:spcAft>
                <a:spcPts val="1282"/>
              </a:spcAft>
              <a:buFont typeface="Calibri" charset="0"/>
              <a:buAutoNum type="arabicPeriod"/>
            </a:pPr>
            <a:r>
              <a:rPr lang="en-US" sz="2600" dirty="0" smtClean="0">
                <a:solidFill>
                  <a:srgbClr val="003366"/>
                </a:solidFill>
                <a:latin typeface="Calibri" charset="0"/>
              </a:rPr>
              <a:t>Tools and Demos</a:t>
            </a:r>
            <a:endParaRPr lang="en-US" sz="2600" dirty="0">
              <a:solidFill>
                <a:srgbClr val="003366"/>
              </a:solidFill>
              <a:latin typeface="Calibri" charset="0"/>
            </a:endParaRPr>
          </a:p>
        </p:txBody>
      </p:sp>
    </p:spTree>
    <p:extLst>
      <p:ext uri="{BB962C8B-B14F-4D97-AF65-F5344CB8AC3E}">
        <p14:creationId xmlns:p14="http://schemas.microsoft.com/office/powerpoint/2010/main" val="3102205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051720" y="188640"/>
            <a:ext cx="6949440" cy="430606"/>
          </a:xfrm>
        </p:spPr>
        <p:txBody>
          <a:bodyPr/>
          <a:lstStyle/>
          <a:p>
            <a:r>
              <a:rPr lang="en-US" sz="2800" dirty="0">
                <a:latin typeface="Calibri" charset="0"/>
                <a:ea typeface="MS PGothic" charset="0"/>
                <a:cs typeface="Calibri" charset="0"/>
              </a:rPr>
              <a:t>Heterogeneity of Existing Language Resources </a:t>
            </a:r>
          </a:p>
        </p:txBody>
      </p:sp>
      <p:sp>
        <p:nvSpPr>
          <p:cNvPr id="22530" name="Content Placeholder 2"/>
          <p:cNvSpPr>
            <a:spLocks noGrp="1"/>
          </p:cNvSpPr>
          <p:nvPr>
            <p:ph idx="1"/>
          </p:nvPr>
        </p:nvSpPr>
        <p:spPr>
          <a:xfrm>
            <a:off x="522721" y="816567"/>
            <a:ext cx="8220960" cy="5095255"/>
          </a:xfrm>
        </p:spPr>
        <p:txBody>
          <a:bodyPr/>
          <a:lstStyle/>
          <a:p>
            <a:r>
              <a:rPr lang="en-US" sz="2600" dirty="0">
                <a:latin typeface="Calibri" charset="0"/>
                <a:ea typeface="MS PGothic" charset="0"/>
              </a:rPr>
              <a:t>Format</a:t>
            </a:r>
          </a:p>
          <a:p>
            <a:pPr marL="725771" lvl="1" indent="-311045">
              <a:buFont typeface="Arial" charset="0"/>
              <a:buChar char="•"/>
            </a:pPr>
            <a:r>
              <a:rPr lang="en-US" sz="2200" smtClean="0">
                <a:latin typeface="Calibri" charset="0"/>
                <a:ea typeface="MS PGothic" charset="0"/>
              </a:rPr>
              <a:t>plain text</a:t>
            </a:r>
            <a:endParaRPr lang="en-US" sz="2200" dirty="0" smtClean="0">
              <a:latin typeface="Calibri" charset="0"/>
              <a:ea typeface="MS PGothic" charset="0"/>
            </a:endParaRPr>
          </a:p>
          <a:p>
            <a:pPr marL="725771" lvl="1" indent="-311045">
              <a:buFont typeface="Arial" charset="0"/>
              <a:buChar char="•"/>
            </a:pPr>
            <a:r>
              <a:rPr lang="en-US" sz="2200" dirty="0" smtClean="0">
                <a:latin typeface="Calibri" charset="0"/>
                <a:ea typeface="MS PGothic" charset="0"/>
              </a:rPr>
              <a:t>HTML</a:t>
            </a:r>
            <a:r>
              <a:rPr lang="en-US" sz="2200" dirty="0">
                <a:latin typeface="Calibri" charset="0"/>
                <a:ea typeface="MS PGothic" charset="0"/>
              </a:rPr>
              <a:t>, XML, EXCEL, TSV, CSV, RDF/</a:t>
            </a:r>
            <a:r>
              <a:rPr lang="en-US" sz="2200" dirty="0" smtClean="0">
                <a:latin typeface="Calibri" charset="0"/>
                <a:ea typeface="MS PGothic" charset="0"/>
              </a:rPr>
              <a:t>XML</a:t>
            </a:r>
          </a:p>
          <a:p>
            <a:pPr marL="725771" lvl="1" indent="-311045">
              <a:buFont typeface="Arial" charset="0"/>
              <a:buChar char="•"/>
            </a:pPr>
            <a:r>
              <a:rPr lang="en-US" sz="2200" dirty="0">
                <a:latin typeface="Calibri" charset="0"/>
                <a:ea typeface="MS PGothic" charset="0"/>
              </a:rPr>
              <a:t>with or without custom made annotations, </a:t>
            </a:r>
          </a:p>
          <a:p>
            <a:pPr marL="725771" lvl="1" indent="-311045">
              <a:buFont typeface="Arial" charset="0"/>
              <a:buChar char="•"/>
            </a:pPr>
            <a:endParaRPr lang="en-US" sz="2000" dirty="0">
              <a:latin typeface="Calibri" charset="0"/>
              <a:ea typeface="MS PGothic" charset="0"/>
            </a:endParaRPr>
          </a:p>
          <a:p>
            <a:r>
              <a:rPr lang="en-US" sz="2600" dirty="0">
                <a:latin typeface="Calibri" charset="0"/>
                <a:ea typeface="MS PGothic" charset="0"/>
              </a:rPr>
              <a:t>Annotations</a:t>
            </a:r>
          </a:p>
          <a:p>
            <a:pPr marL="725771" lvl="1" indent="-311045">
              <a:buFont typeface="Arial" charset="0"/>
              <a:buChar char="•"/>
            </a:pPr>
            <a:r>
              <a:rPr lang="en-US" sz="2200" dirty="0">
                <a:latin typeface="Calibri" charset="0"/>
                <a:ea typeface="MS PGothic" charset="0"/>
              </a:rPr>
              <a:t>domain, language </a:t>
            </a:r>
          </a:p>
          <a:p>
            <a:pPr marL="725771" lvl="1" indent="-311045">
              <a:buFont typeface="Arial" charset="0"/>
              <a:buChar char="•"/>
            </a:pPr>
            <a:r>
              <a:rPr lang="en-US" sz="2200" dirty="0">
                <a:latin typeface="Calibri" charset="0"/>
                <a:ea typeface="MS PGothic" charset="0"/>
              </a:rPr>
              <a:t>entities, lemma, POS, </a:t>
            </a:r>
            <a:r>
              <a:rPr lang="en-US" sz="2200" dirty="0" err="1">
                <a:latin typeface="Calibri" charset="0"/>
                <a:ea typeface="MS PGothic" charset="0"/>
              </a:rPr>
              <a:t>WordNet</a:t>
            </a:r>
            <a:r>
              <a:rPr lang="en-US" sz="2200" dirty="0">
                <a:latin typeface="Calibri" charset="0"/>
                <a:ea typeface="MS PGothic" charset="0"/>
              </a:rPr>
              <a:t> </a:t>
            </a:r>
            <a:r>
              <a:rPr lang="en-US" sz="2200" dirty="0" err="1">
                <a:latin typeface="Calibri" charset="0"/>
                <a:ea typeface="MS PGothic" charset="0"/>
              </a:rPr>
              <a:t>synset</a:t>
            </a:r>
            <a:endParaRPr lang="en-US" sz="2200" dirty="0">
              <a:latin typeface="Calibri" charset="0"/>
              <a:ea typeface="MS PGothic" charset="0"/>
            </a:endParaRPr>
          </a:p>
          <a:p>
            <a:pPr marL="725771" lvl="1" indent="-311045">
              <a:buFont typeface="Arial" charset="0"/>
              <a:buChar char="•"/>
            </a:pPr>
            <a:r>
              <a:rPr lang="en-US" sz="2200" dirty="0">
                <a:latin typeface="Calibri" charset="0"/>
                <a:ea typeface="MS PGothic" charset="0"/>
              </a:rPr>
              <a:t>s</a:t>
            </a:r>
            <a:r>
              <a:rPr lang="en-US" sz="2200" dirty="0" smtClean="0">
                <a:latin typeface="Calibri" charset="0"/>
                <a:ea typeface="MS PGothic" charset="0"/>
              </a:rPr>
              <a:t>entiment</a:t>
            </a:r>
            <a:endParaRPr lang="en-US" sz="2200" dirty="0">
              <a:latin typeface="Calibri" charset="0"/>
              <a:ea typeface="MS PGothic" charset="0"/>
            </a:endParaRPr>
          </a:p>
          <a:p>
            <a:pPr marL="725771" lvl="1" indent="-311045">
              <a:buFont typeface="Arial" charset="0"/>
              <a:buChar char="•"/>
            </a:pPr>
            <a:r>
              <a:rPr lang="en-US" sz="2200" dirty="0">
                <a:latin typeface="Calibri" charset="0"/>
                <a:ea typeface="MS PGothic" charset="0"/>
              </a:rPr>
              <a:t>emotion</a:t>
            </a:r>
          </a:p>
          <a:p>
            <a:pPr marL="725771" lvl="1" indent="-311045">
              <a:buFont typeface="Arial" charset="0"/>
              <a:buChar char="•"/>
            </a:pPr>
            <a:r>
              <a:rPr lang="en-US" sz="2200" dirty="0">
                <a:latin typeface="Calibri" charset="0"/>
                <a:ea typeface="MS PGothic" charset="0"/>
              </a:rPr>
              <a:t>inflections</a:t>
            </a:r>
          </a:p>
        </p:txBody>
      </p:sp>
    </p:spTree>
    <p:extLst>
      <p:ext uri="{BB962C8B-B14F-4D97-AF65-F5344CB8AC3E}">
        <p14:creationId xmlns:p14="http://schemas.microsoft.com/office/powerpoint/2010/main" val="7457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79200" y="188640"/>
            <a:ext cx="7698240" cy="391721"/>
          </a:xfrm>
        </p:spPr>
        <p:txBody>
          <a:bodyPr/>
          <a:lstStyle/>
          <a:p>
            <a:r>
              <a:rPr lang="en-US" sz="2900" dirty="0">
                <a:latin typeface="Calibri" charset="0"/>
                <a:ea typeface="MS PGothic" charset="0"/>
                <a:cs typeface="Calibri" charset="0"/>
              </a:rPr>
              <a:t>Example: </a:t>
            </a:r>
            <a:r>
              <a:rPr lang="en-US" sz="2900" dirty="0" err="1">
                <a:latin typeface="Calibri" charset="0"/>
                <a:ea typeface="MS PGothic" charset="0"/>
              </a:rPr>
              <a:t>TripAdvisor</a:t>
            </a:r>
            <a:r>
              <a:rPr lang="en-US" sz="2900" dirty="0">
                <a:latin typeface="Calibri" charset="0"/>
                <a:ea typeface="MS PGothic" charset="0"/>
              </a:rPr>
              <a:t> hotels dataset</a:t>
            </a:r>
            <a:endParaRPr lang="en-US" sz="2900" dirty="0">
              <a:latin typeface="Calibri" charset="0"/>
              <a:ea typeface="MS PGothic" charset="0"/>
              <a:cs typeface="Calibri" charset="0"/>
            </a:endParaRPr>
          </a:p>
        </p:txBody>
      </p:sp>
      <p:sp>
        <p:nvSpPr>
          <p:cNvPr id="24578" name="Content Placeholder 2"/>
          <p:cNvSpPr>
            <a:spLocks noGrp="1"/>
          </p:cNvSpPr>
          <p:nvPr>
            <p:ph idx="1"/>
          </p:nvPr>
        </p:nvSpPr>
        <p:spPr>
          <a:xfrm>
            <a:off x="391680" y="750318"/>
            <a:ext cx="8435520" cy="2606673"/>
          </a:xfrm>
        </p:spPr>
        <p:txBody>
          <a:bodyPr/>
          <a:lstStyle/>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Author&gt;</a:t>
            </a:r>
            <a:r>
              <a:rPr lang="en-US" sz="2400" dirty="0" err="1" smtClean="0">
                <a:latin typeface="Calibri" charset="0"/>
                <a:ea typeface="MS PGothic" charset="0"/>
              </a:rPr>
              <a:t>kekeScotland</a:t>
            </a:r>
            <a:endParaRPr lang="en-US" sz="2400" dirty="0">
              <a:latin typeface="Calibri" charset="0"/>
              <a:ea typeface="MS PGothic" charset="0"/>
            </a:endParaRPr>
          </a:p>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Content&gt;We got a good deal compared to other Madrid prices and as we were only using the hotel as a base so we didn't expect too much. Location of the Alberto </a:t>
            </a:r>
            <a:r>
              <a:rPr lang="en-US" sz="2400" dirty="0" smtClean="0">
                <a:latin typeface="Calibri" charset="0"/>
                <a:ea typeface="MS PGothic" charset="0"/>
              </a:rPr>
              <a:t>Aguilera </a:t>
            </a:r>
            <a:r>
              <a:rPr lang="en-US" sz="2400" dirty="0">
                <a:latin typeface="Calibri" charset="0"/>
                <a:ea typeface="MS PGothic" charset="0"/>
              </a:rPr>
              <a:t>NH hotel was pretty good and the room was quiet and clean. We had a safe and free </a:t>
            </a:r>
            <a:r>
              <a:rPr lang="en-US" sz="2400" dirty="0" err="1">
                <a:latin typeface="Calibri" charset="0"/>
                <a:ea typeface="MS PGothic" charset="0"/>
              </a:rPr>
              <a:t>wi-fi</a:t>
            </a:r>
            <a:r>
              <a:rPr lang="en-US" sz="2400" dirty="0">
                <a:latin typeface="Calibri" charset="0"/>
                <a:ea typeface="MS PGothic" charset="0"/>
              </a:rPr>
              <a:t>. Only downside was the room was on the small side and the bathroom was tiny. </a:t>
            </a:r>
          </a:p>
        </p:txBody>
      </p:sp>
      <p:pic>
        <p:nvPicPr>
          <p:cNvPr id="24579" name="Picture 1" descr="trip-advis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7280" y="554458"/>
            <a:ext cx="1549440" cy="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p:cNvSpPr txBox="1">
            <a:spLocks noChangeArrowheads="1"/>
          </p:cNvSpPr>
          <p:nvPr/>
        </p:nvSpPr>
        <p:spPr bwMode="auto">
          <a:xfrm>
            <a:off x="395536" y="3356992"/>
            <a:ext cx="2257826" cy="200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003366"/>
                </a:solidFill>
                <a:latin typeface="Calibri" charset="0"/>
              </a:rPr>
              <a:t>&lt;Date&gt;Sep 10, 2008</a:t>
            </a:r>
          </a:p>
          <a:p>
            <a:pPr>
              <a:spcAft>
                <a:spcPts val="737"/>
              </a:spcAft>
            </a:pPr>
            <a:r>
              <a:rPr lang="en-US" sz="2000" dirty="0">
                <a:solidFill>
                  <a:srgbClr val="003366"/>
                </a:solidFill>
                <a:latin typeface="Calibri" charset="0"/>
              </a:rPr>
              <a:t>&lt;No. Reader&gt;-1</a:t>
            </a:r>
          </a:p>
          <a:p>
            <a:pPr>
              <a:spcAft>
                <a:spcPts val="737"/>
              </a:spcAft>
            </a:pPr>
            <a:r>
              <a:rPr lang="en-US" sz="2000" dirty="0">
                <a:solidFill>
                  <a:srgbClr val="003366"/>
                </a:solidFill>
                <a:latin typeface="Calibri" charset="0"/>
              </a:rPr>
              <a:t>&lt;No. Helpful&gt;-1</a:t>
            </a:r>
          </a:p>
          <a:p>
            <a:pPr>
              <a:spcAft>
                <a:spcPts val="737"/>
              </a:spcAft>
            </a:pPr>
            <a:r>
              <a:rPr lang="en-US" sz="2000" dirty="0">
                <a:solidFill>
                  <a:srgbClr val="003366"/>
                </a:solidFill>
                <a:latin typeface="Calibri" charset="0"/>
              </a:rPr>
              <a:t>&lt;Overall&gt;4</a:t>
            </a:r>
          </a:p>
          <a:p>
            <a:endParaRPr lang="en-US" sz="2000" dirty="0">
              <a:solidFill>
                <a:srgbClr val="003366"/>
              </a:solidFill>
            </a:endParaRPr>
          </a:p>
        </p:txBody>
      </p:sp>
      <p:sp>
        <p:nvSpPr>
          <p:cNvPr id="24581" name="TextBox 5"/>
          <p:cNvSpPr txBox="1">
            <a:spLocks noChangeArrowheads="1"/>
          </p:cNvSpPr>
          <p:nvPr/>
        </p:nvSpPr>
        <p:spPr bwMode="auto">
          <a:xfrm>
            <a:off x="5868144" y="3212976"/>
            <a:ext cx="2706667" cy="28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003366"/>
                </a:solidFill>
                <a:latin typeface="Calibri" charset="0"/>
              </a:rPr>
              <a:t>&lt;Value&gt;3</a:t>
            </a:r>
          </a:p>
          <a:p>
            <a:pPr>
              <a:spcAft>
                <a:spcPts val="737"/>
              </a:spcAft>
            </a:pPr>
            <a:r>
              <a:rPr lang="en-US" sz="2000" dirty="0">
                <a:solidFill>
                  <a:srgbClr val="003366"/>
                </a:solidFill>
                <a:latin typeface="Calibri" charset="0"/>
              </a:rPr>
              <a:t>&lt;Rooms&gt;4</a:t>
            </a:r>
          </a:p>
          <a:p>
            <a:pPr>
              <a:spcAft>
                <a:spcPts val="737"/>
              </a:spcAft>
            </a:pPr>
            <a:r>
              <a:rPr lang="en-US" sz="2000" dirty="0">
                <a:solidFill>
                  <a:srgbClr val="003366"/>
                </a:solidFill>
                <a:latin typeface="Calibri" charset="0"/>
              </a:rPr>
              <a:t>&lt;Location&gt;5</a:t>
            </a:r>
          </a:p>
          <a:p>
            <a:pPr>
              <a:spcAft>
                <a:spcPts val="737"/>
              </a:spcAft>
            </a:pPr>
            <a:r>
              <a:rPr lang="en-US" sz="2000" dirty="0">
                <a:solidFill>
                  <a:srgbClr val="003366"/>
                </a:solidFill>
                <a:latin typeface="Calibri" charset="0"/>
              </a:rPr>
              <a:t>&lt;Cleanliness&gt;4</a:t>
            </a:r>
          </a:p>
          <a:p>
            <a:pPr>
              <a:spcAft>
                <a:spcPts val="737"/>
              </a:spcAft>
            </a:pPr>
            <a:r>
              <a:rPr lang="en-US" sz="2000" dirty="0">
                <a:solidFill>
                  <a:srgbClr val="003366"/>
                </a:solidFill>
                <a:latin typeface="Calibri" charset="0"/>
              </a:rPr>
              <a:t>&lt;Check in / front desk&gt;1</a:t>
            </a:r>
          </a:p>
          <a:p>
            <a:pPr>
              <a:spcAft>
                <a:spcPts val="737"/>
              </a:spcAft>
            </a:pPr>
            <a:r>
              <a:rPr lang="en-US" sz="2000" dirty="0">
                <a:solidFill>
                  <a:srgbClr val="003366"/>
                </a:solidFill>
                <a:latin typeface="Calibri" charset="0"/>
              </a:rPr>
              <a:t>&lt;Service&gt;3</a:t>
            </a:r>
          </a:p>
          <a:p>
            <a:pPr>
              <a:spcAft>
                <a:spcPts val="737"/>
              </a:spcAft>
            </a:pPr>
            <a:r>
              <a:rPr lang="en-US" sz="2000" dirty="0">
                <a:solidFill>
                  <a:srgbClr val="003366"/>
                </a:solidFill>
                <a:latin typeface="Calibri" charset="0"/>
              </a:rPr>
              <a:t>&lt;Business service&gt;4</a:t>
            </a:r>
            <a:endParaRPr lang="en-US" sz="2000" dirty="0">
              <a:solidFill>
                <a:srgbClr val="003366"/>
              </a:solidFill>
            </a:endParaRPr>
          </a:p>
        </p:txBody>
      </p:sp>
    </p:spTree>
    <p:extLst>
      <p:ext uri="{BB962C8B-B14F-4D97-AF65-F5344CB8AC3E}">
        <p14:creationId xmlns:p14="http://schemas.microsoft.com/office/powerpoint/2010/main" val="3227708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79200" y="188640"/>
            <a:ext cx="7698240" cy="391721"/>
          </a:xfrm>
        </p:spPr>
        <p:txBody>
          <a:bodyPr/>
          <a:lstStyle/>
          <a:p>
            <a:r>
              <a:rPr lang="en-US" sz="2900" dirty="0">
                <a:latin typeface="Calibri" charset="0"/>
                <a:ea typeface="MS PGothic" charset="0"/>
                <a:cs typeface="Calibri" charset="0"/>
              </a:rPr>
              <a:t>Polarity of specific aspects</a:t>
            </a:r>
          </a:p>
        </p:txBody>
      </p:sp>
      <p:sp>
        <p:nvSpPr>
          <p:cNvPr id="24578" name="Content Placeholder 2"/>
          <p:cNvSpPr>
            <a:spLocks noGrp="1"/>
          </p:cNvSpPr>
          <p:nvPr>
            <p:ph idx="1"/>
          </p:nvPr>
        </p:nvSpPr>
        <p:spPr>
          <a:xfrm>
            <a:off x="391680" y="750318"/>
            <a:ext cx="8435520" cy="2606673"/>
          </a:xfrm>
        </p:spPr>
        <p:txBody>
          <a:bodyPr/>
          <a:lstStyle/>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Author&gt;</a:t>
            </a:r>
            <a:r>
              <a:rPr lang="en-US" sz="2400" dirty="0" err="1" smtClean="0">
                <a:latin typeface="Calibri" charset="0"/>
                <a:ea typeface="MS PGothic" charset="0"/>
              </a:rPr>
              <a:t>kekeScotland</a:t>
            </a:r>
            <a:endParaRPr lang="en-US" sz="2400" dirty="0">
              <a:latin typeface="Calibri" charset="0"/>
              <a:ea typeface="MS PGothic" charset="0"/>
            </a:endParaRPr>
          </a:p>
          <a:p>
            <a:pPr marL="0" indent="0">
              <a:spcBef>
                <a:spcPts val="0"/>
              </a:spcBef>
              <a:spcAft>
                <a:spcPts val="0"/>
              </a:spcAft>
              <a:buNone/>
            </a:pPr>
            <a:r>
              <a:rPr lang="en-US" sz="2400" dirty="0" smtClean="0">
                <a:latin typeface="Calibri" charset="0"/>
                <a:ea typeface="MS PGothic" charset="0"/>
              </a:rPr>
              <a:t>&lt;</a:t>
            </a:r>
            <a:r>
              <a:rPr lang="en-US" sz="2400" dirty="0">
                <a:latin typeface="Calibri" charset="0"/>
                <a:ea typeface="MS PGothic" charset="0"/>
              </a:rPr>
              <a:t>Content&gt;</a:t>
            </a:r>
            <a:r>
              <a:rPr lang="en-US" sz="2400" b="1" dirty="0">
                <a:latin typeface="Calibri" charset="0"/>
                <a:ea typeface="MS PGothic" charset="0"/>
              </a:rPr>
              <a:t>We got a good deal compared to other Madrid prices and as we were only using the hotel as a base so we didn't expect too much. Location of the Alberto </a:t>
            </a:r>
            <a:r>
              <a:rPr lang="en-US" sz="2400" b="1" dirty="0" smtClean="0">
                <a:latin typeface="Calibri" charset="0"/>
                <a:ea typeface="MS PGothic" charset="0"/>
              </a:rPr>
              <a:t>Aguilera </a:t>
            </a:r>
            <a:r>
              <a:rPr lang="en-US" sz="2400" b="1" dirty="0">
                <a:latin typeface="Calibri" charset="0"/>
                <a:ea typeface="MS PGothic" charset="0"/>
              </a:rPr>
              <a:t>NH hotel was pretty good and the room was quiet and clean. We had a safe and free </a:t>
            </a:r>
            <a:r>
              <a:rPr lang="en-US" sz="2400" b="1" dirty="0" err="1">
                <a:latin typeface="Calibri" charset="0"/>
                <a:ea typeface="MS PGothic" charset="0"/>
              </a:rPr>
              <a:t>wi-fi</a:t>
            </a:r>
            <a:r>
              <a:rPr lang="en-US" sz="2400" b="1" dirty="0">
                <a:latin typeface="Calibri" charset="0"/>
                <a:ea typeface="MS PGothic" charset="0"/>
              </a:rPr>
              <a:t>. Only downside was the room was on the small side and the bathroom was tiny. </a:t>
            </a:r>
          </a:p>
        </p:txBody>
      </p:sp>
      <p:pic>
        <p:nvPicPr>
          <p:cNvPr id="24579" name="Picture 1" descr="trip-advis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7280" y="554458"/>
            <a:ext cx="1549440" cy="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p:cNvSpPr txBox="1">
            <a:spLocks noChangeArrowheads="1"/>
          </p:cNvSpPr>
          <p:nvPr/>
        </p:nvSpPr>
        <p:spPr bwMode="auto">
          <a:xfrm>
            <a:off x="395536" y="3356992"/>
            <a:ext cx="2257826" cy="200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003366"/>
                </a:solidFill>
                <a:latin typeface="Calibri" charset="0"/>
              </a:rPr>
              <a:t>&lt;Date&gt;Sep 10, 2008</a:t>
            </a:r>
          </a:p>
          <a:p>
            <a:pPr>
              <a:spcAft>
                <a:spcPts val="737"/>
              </a:spcAft>
            </a:pPr>
            <a:r>
              <a:rPr lang="en-US" sz="2000" dirty="0">
                <a:solidFill>
                  <a:srgbClr val="003366"/>
                </a:solidFill>
                <a:latin typeface="Calibri" charset="0"/>
              </a:rPr>
              <a:t>&lt;No. Reader&gt;-1</a:t>
            </a:r>
          </a:p>
          <a:p>
            <a:pPr>
              <a:spcAft>
                <a:spcPts val="737"/>
              </a:spcAft>
            </a:pPr>
            <a:r>
              <a:rPr lang="en-US" sz="2000" dirty="0">
                <a:solidFill>
                  <a:srgbClr val="003366"/>
                </a:solidFill>
                <a:latin typeface="Calibri" charset="0"/>
              </a:rPr>
              <a:t>&lt;No. Helpful&gt;-1</a:t>
            </a:r>
          </a:p>
          <a:p>
            <a:pPr>
              <a:spcAft>
                <a:spcPts val="737"/>
              </a:spcAft>
            </a:pPr>
            <a:r>
              <a:rPr lang="en-US" sz="2000" dirty="0">
                <a:solidFill>
                  <a:srgbClr val="003366"/>
                </a:solidFill>
                <a:latin typeface="Calibri" charset="0"/>
              </a:rPr>
              <a:t>&lt;Overall</a:t>
            </a:r>
            <a:r>
              <a:rPr lang="en-US" sz="2000" dirty="0" smtClean="0">
                <a:solidFill>
                  <a:srgbClr val="003366"/>
                </a:solidFill>
                <a:latin typeface="Calibri" charset="0"/>
              </a:rPr>
              <a:t>&gt;</a:t>
            </a:r>
            <a:r>
              <a:rPr lang="en-US" sz="2000" b="1" dirty="0" smtClean="0">
                <a:solidFill>
                  <a:srgbClr val="003366"/>
                </a:solidFill>
                <a:latin typeface="Calibri" charset="0"/>
              </a:rPr>
              <a:t>4</a:t>
            </a:r>
            <a:endParaRPr lang="en-US" sz="2000" b="1" dirty="0">
              <a:solidFill>
                <a:srgbClr val="003366"/>
              </a:solidFill>
              <a:latin typeface="Calibri" charset="0"/>
            </a:endParaRPr>
          </a:p>
          <a:p>
            <a:endParaRPr lang="en-US" sz="2000" dirty="0">
              <a:solidFill>
                <a:srgbClr val="003366"/>
              </a:solidFill>
            </a:endParaRPr>
          </a:p>
        </p:txBody>
      </p:sp>
      <p:sp>
        <p:nvSpPr>
          <p:cNvPr id="24581" name="TextBox 5"/>
          <p:cNvSpPr txBox="1">
            <a:spLocks noChangeArrowheads="1"/>
          </p:cNvSpPr>
          <p:nvPr/>
        </p:nvSpPr>
        <p:spPr bwMode="auto">
          <a:xfrm>
            <a:off x="5868144" y="3212976"/>
            <a:ext cx="2706667" cy="280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a:spcAft>
                <a:spcPts val="737"/>
              </a:spcAft>
            </a:pPr>
            <a:r>
              <a:rPr lang="en-US" sz="2000" dirty="0">
                <a:solidFill>
                  <a:srgbClr val="003366"/>
                </a:solidFill>
                <a:latin typeface="Calibri" charset="0"/>
              </a:rPr>
              <a:t>&lt;Value&gt;</a:t>
            </a:r>
            <a:r>
              <a:rPr lang="en-US" sz="2000" b="1" dirty="0">
                <a:solidFill>
                  <a:srgbClr val="003366"/>
                </a:solidFill>
                <a:latin typeface="Calibri" charset="0"/>
              </a:rPr>
              <a:t>3</a:t>
            </a:r>
          </a:p>
          <a:p>
            <a:pPr>
              <a:spcAft>
                <a:spcPts val="737"/>
              </a:spcAft>
            </a:pPr>
            <a:r>
              <a:rPr lang="en-US" sz="2000" dirty="0">
                <a:solidFill>
                  <a:srgbClr val="003366"/>
                </a:solidFill>
                <a:latin typeface="Calibri" charset="0"/>
              </a:rPr>
              <a:t>&lt;Rooms&gt;</a:t>
            </a:r>
            <a:r>
              <a:rPr lang="en-US" sz="2000" b="1" dirty="0">
                <a:solidFill>
                  <a:srgbClr val="003366"/>
                </a:solidFill>
                <a:latin typeface="Calibri" charset="0"/>
              </a:rPr>
              <a:t>4</a:t>
            </a:r>
          </a:p>
          <a:p>
            <a:pPr>
              <a:spcAft>
                <a:spcPts val="737"/>
              </a:spcAft>
            </a:pPr>
            <a:r>
              <a:rPr lang="en-US" sz="2000" dirty="0">
                <a:solidFill>
                  <a:srgbClr val="003366"/>
                </a:solidFill>
                <a:latin typeface="Calibri" charset="0"/>
              </a:rPr>
              <a:t>&lt;Location&gt;</a:t>
            </a:r>
            <a:r>
              <a:rPr lang="en-US" sz="2000" b="1" dirty="0">
                <a:solidFill>
                  <a:srgbClr val="003366"/>
                </a:solidFill>
                <a:latin typeface="Calibri" charset="0"/>
              </a:rPr>
              <a:t>5</a:t>
            </a:r>
          </a:p>
          <a:p>
            <a:pPr>
              <a:spcAft>
                <a:spcPts val="737"/>
              </a:spcAft>
            </a:pPr>
            <a:r>
              <a:rPr lang="en-US" sz="2000" dirty="0">
                <a:solidFill>
                  <a:srgbClr val="003366"/>
                </a:solidFill>
                <a:latin typeface="Calibri" charset="0"/>
              </a:rPr>
              <a:t>&lt;Cleanliness&gt;</a:t>
            </a:r>
            <a:r>
              <a:rPr lang="en-US" sz="2000" b="1" dirty="0">
                <a:solidFill>
                  <a:srgbClr val="003366"/>
                </a:solidFill>
                <a:latin typeface="Calibri" charset="0"/>
              </a:rPr>
              <a:t>4</a:t>
            </a:r>
          </a:p>
          <a:p>
            <a:pPr>
              <a:spcAft>
                <a:spcPts val="737"/>
              </a:spcAft>
            </a:pPr>
            <a:r>
              <a:rPr lang="en-US" sz="2000" dirty="0">
                <a:solidFill>
                  <a:srgbClr val="003366"/>
                </a:solidFill>
                <a:latin typeface="Calibri" charset="0"/>
              </a:rPr>
              <a:t>&lt;Check in / front desk&gt;</a:t>
            </a:r>
            <a:r>
              <a:rPr lang="en-US" sz="2000" b="1" dirty="0">
                <a:solidFill>
                  <a:srgbClr val="003366"/>
                </a:solidFill>
                <a:latin typeface="Calibri" charset="0"/>
              </a:rPr>
              <a:t>1</a:t>
            </a:r>
          </a:p>
          <a:p>
            <a:pPr>
              <a:spcAft>
                <a:spcPts val="737"/>
              </a:spcAft>
            </a:pPr>
            <a:r>
              <a:rPr lang="en-US" sz="2000" dirty="0">
                <a:solidFill>
                  <a:srgbClr val="003366"/>
                </a:solidFill>
                <a:latin typeface="Calibri" charset="0"/>
              </a:rPr>
              <a:t>&lt;Service&gt;</a:t>
            </a:r>
            <a:r>
              <a:rPr lang="en-US" sz="2000" b="1" dirty="0">
                <a:solidFill>
                  <a:srgbClr val="003366"/>
                </a:solidFill>
                <a:latin typeface="Calibri" charset="0"/>
              </a:rPr>
              <a:t>3</a:t>
            </a:r>
          </a:p>
          <a:p>
            <a:pPr>
              <a:spcAft>
                <a:spcPts val="737"/>
              </a:spcAft>
            </a:pPr>
            <a:r>
              <a:rPr lang="en-US" sz="2000" dirty="0">
                <a:solidFill>
                  <a:srgbClr val="003366"/>
                </a:solidFill>
                <a:latin typeface="Calibri" charset="0"/>
              </a:rPr>
              <a:t>&lt;Business service&gt;</a:t>
            </a:r>
            <a:r>
              <a:rPr lang="en-US" sz="2000" b="1" dirty="0">
                <a:solidFill>
                  <a:srgbClr val="003366"/>
                </a:solidFill>
                <a:latin typeface="Calibri" charset="0"/>
              </a:rPr>
              <a:t>4</a:t>
            </a:r>
            <a:endParaRPr lang="en-US" sz="2000" b="1" dirty="0">
              <a:solidFill>
                <a:srgbClr val="003366"/>
              </a:solidFill>
            </a:endParaRPr>
          </a:p>
        </p:txBody>
      </p:sp>
    </p:spTree>
    <p:extLst>
      <p:ext uri="{BB962C8B-B14F-4D97-AF65-F5344CB8AC3E}">
        <p14:creationId xmlns:p14="http://schemas.microsoft.com/office/powerpoint/2010/main" val="828927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6481" y="764704"/>
            <a:ext cx="8220960" cy="4002181"/>
          </a:xfrm>
        </p:spPr>
        <p:txBody>
          <a:bodyPr/>
          <a:lstStyle/>
          <a:p>
            <a:pPr marL="0" indent="0">
              <a:buNone/>
            </a:pPr>
            <a:r>
              <a:rPr lang="en-US" sz="2600" b="1" dirty="0" err="1" smtClean="0">
                <a:latin typeface="Calibri" charset="0"/>
                <a:ea typeface="MS PGothic" charset="0"/>
              </a:rPr>
              <a:t>qmazon</a:t>
            </a:r>
            <a:r>
              <a:rPr lang="en-US" sz="2600" b="1" dirty="0" smtClean="0">
                <a:latin typeface="Calibri" charset="0"/>
                <a:ea typeface="MS PGothic" charset="0"/>
              </a:rPr>
              <a:t> </a:t>
            </a:r>
            <a:r>
              <a:rPr lang="en-US" sz="2600" b="1" dirty="0">
                <a:latin typeface="Calibri" charset="0"/>
                <a:ea typeface="MS PGothic" charset="0"/>
              </a:rPr>
              <a:t>electronics dataset</a:t>
            </a:r>
          </a:p>
          <a:p>
            <a:pPr marL="0" indent="0"/>
            <a:endParaRPr lang="en-US" sz="2600" b="1" dirty="0">
              <a:latin typeface="Calibri" charset="0"/>
              <a:ea typeface="MS PGothic" charset="0"/>
            </a:endParaRPr>
          </a:p>
          <a:p>
            <a:pPr marL="0" indent="0">
              <a:buNone/>
            </a:pPr>
            <a:r>
              <a:rPr lang="en-US" sz="2600" dirty="0">
                <a:latin typeface="Calibri" charset="0"/>
                <a:ea typeface="MS PGothic" charset="0"/>
              </a:rPr>
              <a:t>[ t ] the best 4mp compact digital available </a:t>
            </a:r>
          </a:p>
          <a:p>
            <a:pPr marL="0" indent="0"/>
            <a:endParaRPr lang="en-US" sz="2600" dirty="0">
              <a:latin typeface="Calibri" charset="0"/>
              <a:ea typeface="MS PGothic" charset="0"/>
            </a:endParaRPr>
          </a:p>
          <a:p>
            <a:pPr marL="0" indent="0">
              <a:buNone/>
            </a:pPr>
            <a:r>
              <a:rPr lang="en-US" sz="2600" dirty="0">
                <a:latin typeface="Calibri" charset="0"/>
                <a:ea typeface="MS PGothic" charset="0"/>
              </a:rPr>
              <a:t>camera[+2]## this camera is perfect for an enthusiastic amateur photographer . </a:t>
            </a:r>
          </a:p>
          <a:p>
            <a:pPr marL="0" indent="0">
              <a:buNone/>
            </a:pPr>
            <a:r>
              <a:rPr lang="en-US" sz="2600" dirty="0">
                <a:latin typeface="Calibri" charset="0"/>
                <a:ea typeface="MS PGothic" charset="0"/>
              </a:rPr>
              <a:t>picture[+3], macro[+3]## the pictures are razor-sharp , even in macro . . .</a:t>
            </a:r>
          </a:p>
        </p:txBody>
      </p:sp>
      <p:pic>
        <p:nvPicPr>
          <p:cNvPr id="27650" name="Picture 1" descr="amaz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000" y="620706"/>
            <a:ext cx="1513440" cy="54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txBox="1">
            <a:spLocks/>
          </p:cNvSpPr>
          <p:nvPr/>
        </p:nvSpPr>
        <p:spPr bwMode="auto">
          <a:xfrm>
            <a:off x="979200" y="228967"/>
            <a:ext cx="769824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nchor="ctr"/>
          <a:lstStyle/>
          <a:p>
            <a:pPr algn="r" eaLnBrk="0"/>
            <a:r>
              <a:rPr lang="en-US" sz="2900" dirty="0">
                <a:solidFill>
                  <a:srgbClr val="003366"/>
                </a:solidFill>
                <a:latin typeface="Calibri" charset="0"/>
                <a:cs typeface="Calibri" charset="0"/>
              </a:rPr>
              <a:t>Example: a different format</a:t>
            </a:r>
          </a:p>
        </p:txBody>
      </p:sp>
    </p:spTree>
    <p:extLst>
      <p:ext uri="{BB962C8B-B14F-4D97-AF65-F5344CB8AC3E}">
        <p14:creationId xmlns:p14="http://schemas.microsoft.com/office/powerpoint/2010/main" val="26916934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lantilla LIDER v7.2">
  <a:themeElements>
    <a:clrScheme name="Personalizado 1">
      <a:dk1>
        <a:sysClr val="windowText" lastClr="000000"/>
      </a:dk1>
      <a:lt1>
        <a:sysClr val="window" lastClr="FFFFFF"/>
      </a:lt1>
      <a:dk2>
        <a:srgbClr val="1F497D"/>
      </a:dk2>
      <a:lt2>
        <a:srgbClr val="EEECE1"/>
      </a:lt2>
      <a:accent1>
        <a:srgbClr val="4F81BD"/>
      </a:accent1>
      <a:accent2>
        <a:srgbClr val="17365D"/>
      </a:accent2>
      <a:accent3>
        <a:srgbClr val="9BBB59"/>
      </a:accent3>
      <a:accent4>
        <a:srgbClr val="8064A2"/>
      </a:accent4>
      <a:accent5>
        <a:srgbClr val="4BACC6"/>
      </a:accent5>
      <a:accent6>
        <a:srgbClr val="9999FF"/>
      </a:accent6>
      <a:hlink>
        <a:srgbClr val="0000FF"/>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yLIDER.v1.potx" id="{BD8ED910-D506-49B9-A186-E613B7CCCE7E}" vid="{BD4F9583-EFB8-4ECE-B799-2E69F6CFDC5E}"/>
    </a:ext>
  </a:ext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3171</TotalTime>
  <Words>2948</Words>
  <Application>Microsoft Macintosh PowerPoint</Application>
  <PresentationFormat>On-screen Show (4:3)</PresentationFormat>
  <Paragraphs>356</Paragraphs>
  <Slides>36</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Plantilla LIDER v7.2</vt:lpstr>
      <vt:lpstr>simple-light</vt:lpstr>
      <vt:lpstr>Image</vt:lpstr>
      <vt:lpstr>Generating Multilingual Variants for Automatically Extracted Sentiment Lexicons</vt:lpstr>
      <vt:lpstr>Outline</vt:lpstr>
      <vt:lpstr>EUROSENTIMENT: problems addressed </vt:lpstr>
      <vt:lpstr>PowerPoint Presentation</vt:lpstr>
      <vt:lpstr>Outline</vt:lpstr>
      <vt:lpstr>Heterogeneity of Existing Language Resources </vt:lpstr>
      <vt:lpstr>Example: TripAdvisor hotels dataset</vt:lpstr>
      <vt:lpstr>Polarity of specific aspects</vt:lpstr>
      <vt:lpstr>PowerPoint Presentation</vt:lpstr>
      <vt:lpstr>PowerPoint Presentation</vt:lpstr>
      <vt:lpstr>Proprietary formats</vt:lpstr>
      <vt:lpstr>Lemma, POS, overall polarity</vt:lpstr>
      <vt:lpstr>Outline</vt:lpstr>
      <vt:lpstr>Pipeline for Language Resource Adaptation</vt:lpstr>
      <vt:lpstr>Corpus Conversion</vt:lpstr>
      <vt:lpstr>Example: Corpus Conversion</vt:lpstr>
      <vt:lpstr>Example: Corpus Conversion</vt:lpstr>
      <vt:lpstr>Example: Corpus Conversion</vt:lpstr>
      <vt:lpstr>Semantic Analysis</vt:lpstr>
      <vt:lpstr>Example: Entities and Entity Classes Extraction</vt:lpstr>
      <vt:lpstr>Sentiment Analysis</vt:lpstr>
      <vt:lpstr>Example: Sentiment Analysis </vt:lpstr>
      <vt:lpstr>Example: Sentiment Words</vt:lpstr>
      <vt:lpstr>Lexicon Generator</vt:lpstr>
      <vt:lpstr>Resulting lexicons (en, de)</vt:lpstr>
      <vt:lpstr>Resulting lexicons (en, de)</vt:lpstr>
      <vt:lpstr>Lexical entries</vt:lpstr>
      <vt:lpstr>PowerPoint Presentation</vt:lpstr>
      <vt:lpstr>PowerPoint Presentation</vt:lpstr>
      <vt:lpstr>PowerPoint Presentation</vt:lpstr>
      <vt:lpstr>PowerPoint Presentation</vt:lpstr>
      <vt:lpstr>German lexicon obtained from translation</vt:lpstr>
      <vt:lpstr>Outline</vt:lpstr>
      <vt:lpstr>Available tools and demos</vt:lpstr>
      <vt:lpstr>Sparql demo steps</vt:lpstr>
      <vt:lpstr>Sparql demo steps (contd.)</vt:lpstr>
    </vt:vector>
  </TitlesOfParts>
  <Company>OEG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Name</dc:title>
  <dc:creator>asun</dc:creator>
  <cp:lastModifiedBy>Gabi Vulcu</cp:lastModifiedBy>
  <cp:revision>367</cp:revision>
  <dcterms:created xsi:type="dcterms:W3CDTF">2013-11-11T17:29:43Z</dcterms:created>
  <dcterms:modified xsi:type="dcterms:W3CDTF">2014-10-20T08:00:06Z</dcterms:modified>
</cp:coreProperties>
</file>